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9" r:id="rId4"/>
    <p:sldId id="257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3" r:id="rId18"/>
    <p:sldId id="275" r:id="rId19"/>
    <p:sldId id="264" r:id="rId20"/>
    <p:sldId id="281" r:id="rId21"/>
    <p:sldId id="280" r:id="rId22"/>
    <p:sldId id="26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1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09"/>
  </p:normalViewPr>
  <p:slideViewPr>
    <p:cSldViewPr snapToGrid="0" snapToObject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100D1-DD88-4544-A59F-7D6A4C0B31C4}" type="doc">
      <dgm:prSet loTypeId="urn:microsoft.com/office/officeart/2005/8/layout/chart3" loCatId="cycle" qsTypeId="urn:microsoft.com/office/officeart/2005/8/quickstyle/simple1" qsCatId="simple" csTypeId="urn:microsoft.com/office/officeart/2005/8/colors/accent0_3" csCatId="mainScheme" phldr="1"/>
      <dgm:spPr/>
    </dgm:pt>
    <dgm:pt modelId="{F972FF99-BACD-4EAC-B550-62F02DE6D30E}">
      <dgm:prSet phldrT="[Text]" custT="1"/>
      <dgm:spPr>
        <a:solidFill>
          <a:schemeClr val="bg1"/>
        </a:solidFill>
        <a:ln>
          <a:solidFill>
            <a:srgbClr val="164170"/>
          </a:solidFill>
        </a:ln>
      </dgm:spPr>
      <dgm:t>
        <a:bodyPr/>
        <a:lstStyle/>
        <a:p>
          <a:r>
            <a:rPr lang="en-US" sz="100" b="1" dirty="0">
              <a:solidFill>
                <a:srgbClr val="164170"/>
              </a:solidFill>
            </a:rPr>
            <a:t>25%</a:t>
          </a:r>
          <a:endParaRPr lang="en-NZ" sz="100" b="1" dirty="0">
            <a:solidFill>
              <a:srgbClr val="164170"/>
            </a:solidFill>
          </a:endParaRPr>
        </a:p>
      </dgm:t>
    </dgm:pt>
    <dgm:pt modelId="{1DF06DD9-3DD0-4D4B-B145-EF901882245B}" type="parTrans" cxnId="{E03C4D36-B538-4A45-B873-B30A80A764C8}">
      <dgm:prSet/>
      <dgm:spPr/>
      <dgm:t>
        <a:bodyPr/>
        <a:lstStyle/>
        <a:p>
          <a:endParaRPr lang="en-NZ"/>
        </a:p>
      </dgm:t>
    </dgm:pt>
    <dgm:pt modelId="{B9DD3CE6-A94A-4F8E-AA5A-AA876B28DF1A}" type="sibTrans" cxnId="{E03C4D36-B538-4A45-B873-B30A80A764C8}">
      <dgm:prSet/>
      <dgm:spPr/>
      <dgm:t>
        <a:bodyPr/>
        <a:lstStyle/>
        <a:p>
          <a:endParaRPr lang="en-NZ"/>
        </a:p>
      </dgm:t>
    </dgm:pt>
    <dgm:pt modelId="{93785711-B07F-4A81-AF9C-8D26E03556C4}">
      <dgm:prSet phldrT="[Text]"/>
      <dgm:spPr>
        <a:solidFill>
          <a:srgbClr val="164170"/>
        </a:solidFill>
        <a:ln>
          <a:solidFill>
            <a:srgbClr val="164170"/>
          </a:solidFill>
        </a:ln>
      </dgm:spPr>
      <dgm:t>
        <a:bodyPr/>
        <a:lstStyle/>
        <a:p>
          <a:endParaRPr lang="en-NZ" dirty="0"/>
        </a:p>
      </dgm:t>
    </dgm:pt>
    <dgm:pt modelId="{12B7E4FD-18BF-49E2-8CD4-1BEAFF3B56B7}" type="parTrans" cxnId="{147BCCBB-A069-45D9-B078-223CCA4F0489}">
      <dgm:prSet/>
      <dgm:spPr/>
      <dgm:t>
        <a:bodyPr/>
        <a:lstStyle/>
        <a:p>
          <a:endParaRPr lang="en-NZ"/>
        </a:p>
      </dgm:t>
    </dgm:pt>
    <dgm:pt modelId="{AE98A8FE-597B-47DA-9388-4C0DD47FDB83}" type="sibTrans" cxnId="{147BCCBB-A069-45D9-B078-223CCA4F0489}">
      <dgm:prSet/>
      <dgm:spPr/>
      <dgm:t>
        <a:bodyPr/>
        <a:lstStyle/>
        <a:p>
          <a:endParaRPr lang="en-NZ"/>
        </a:p>
      </dgm:t>
    </dgm:pt>
    <dgm:pt modelId="{637CDF1E-D23E-4F92-B36F-38BE46C5077B}">
      <dgm:prSet phldrT="[Text]"/>
      <dgm:spPr>
        <a:solidFill>
          <a:srgbClr val="164170"/>
        </a:solidFill>
        <a:ln>
          <a:solidFill>
            <a:srgbClr val="164170"/>
          </a:solidFill>
        </a:ln>
      </dgm:spPr>
      <dgm:t>
        <a:bodyPr/>
        <a:lstStyle/>
        <a:p>
          <a:endParaRPr lang="en-NZ" dirty="0"/>
        </a:p>
      </dgm:t>
    </dgm:pt>
    <dgm:pt modelId="{0B2D36FB-D973-4F3E-B40F-BF715A5BDF92}" type="parTrans" cxnId="{43FA730E-5633-4DE3-94BD-AFC6C0F895FE}">
      <dgm:prSet/>
      <dgm:spPr/>
      <dgm:t>
        <a:bodyPr/>
        <a:lstStyle/>
        <a:p>
          <a:endParaRPr lang="en-NZ"/>
        </a:p>
      </dgm:t>
    </dgm:pt>
    <dgm:pt modelId="{B3161671-6C1A-4C03-9A06-68BA3524C729}" type="sibTrans" cxnId="{43FA730E-5633-4DE3-94BD-AFC6C0F895FE}">
      <dgm:prSet/>
      <dgm:spPr/>
      <dgm:t>
        <a:bodyPr/>
        <a:lstStyle/>
        <a:p>
          <a:endParaRPr lang="en-NZ"/>
        </a:p>
      </dgm:t>
    </dgm:pt>
    <dgm:pt modelId="{40DB934C-BCDB-419E-BCD6-8E7697CF5F19}">
      <dgm:prSet phldrT="[Text]"/>
      <dgm:spPr>
        <a:solidFill>
          <a:srgbClr val="164170"/>
        </a:solidFill>
        <a:ln>
          <a:solidFill>
            <a:srgbClr val="164170"/>
          </a:solidFill>
        </a:ln>
      </dgm:spPr>
      <dgm:t>
        <a:bodyPr/>
        <a:lstStyle/>
        <a:p>
          <a:endParaRPr lang="en-NZ" dirty="0"/>
        </a:p>
      </dgm:t>
    </dgm:pt>
    <dgm:pt modelId="{C9D7E813-47DD-4BB6-A408-BE6EBBFEF5E7}" type="parTrans" cxnId="{A8FB0677-799E-4F6B-AF0B-A7AEA4747018}">
      <dgm:prSet/>
      <dgm:spPr/>
      <dgm:t>
        <a:bodyPr/>
        <a:lstStyle/>
        <a:p>
          <a:endParaRPr lang="en-NZ"/>
        </a:p>
      </dgm:t>
    </dgm:pt>
    <dgm:pt modelId="{A92FC63F-4FCA-4104-BEC5-E2E92961BC04}" type="sibTrans" cxnId="{A8FB0677-799E-4F6B-AF0B-A7AEA4747018}">
      <dgm:prSet/>
      <dgm:spPr/>
      <dgm:t>
        <a:bodyPr/>
        <a:lstStyle/>
        <a:p>
          <a:endParaRPr lang="en-NZ"/>
        </a:p>
      </dgm:t>
    </dgm:pt>
    <dgm:pt modelId="{B2D4A657-4A8C-4B67-AC98-5A8D824FCFF5}" type="pres">
      <dgm:prSet presAssocID="{C16100D1-DD88-4544-A59F-7D6A4C0B31C4}" presName="compositeShape" presStyleCnt="0">
        <dgm:presLayoutVars>
          <dgm:chMax val="7"/>
          <dgm:dir/>
          <dgm:resizeHandles val="exact"/>
        </dgm:presLayoutVars>
      </dgm:prSet>
      <dgm:spPr/>
    </dgm:pt>
    <dgm:pt modelId="{9514DDDD-EBA3-4E62-996B-76EDB32F04C7}" type="pres">
      <dgm:prSet presAssocID="{C16100D1-DD88-4544-A59F-7D6A4C0B31C4}" presName="wedge1" presStyleLbl="node1" presStyleIdx="0" presStyleCnt="4"/>
      <dgm:spPr/>
    </dgm:pt>
    <dgm:pt modelId="{DAEAB588-B9B5-4013-8A94-267CA5EC0801}" type="pres">
      <dgm:prSet presAssocID="{C16100D1-DD88-4544-A59F-7D6A4C0B31C4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552908E-5562-4460-8CB8-4FE6CECDCC80}" type="pres">
      <dgm:prSet presAssocID="{C16100D1-DD88-4544-A59F-7D6A4C0B31C4}" presName="wedge2" presStyleLbl="node1" presStyleIdx="1" presStyleCnt="4"/>
      <dgm:spPr/>
    </dgm:pt>
    <dgm:pt modelId="{9BE6C85D-02F9-44FD-A924-71C91CB37C39}" type="pres">
      <dgm:prSet presAssocID="{C16100D1-DD88-4544-A59F-7D6A4C0B31C4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B641805-2E9F-4EC1-97FD-07F99AB9DC42}" type="pres">
      <dgm:prSet presAssocID="{C16100D1-DD88-4544-A59F-7D6A4C0B31C4}" presName="wedge3" presStyleLbl="node1" presStyleIdx="2" presStyleCnt="4"/>
      <dgm:spPr/>
    </dgm:pt>
    <dgm:pt modelId="{E82D74D4-C427-4363-9E67-4D57E65A386F}" type="pres">
      <dgm:prSet presAssocID="{C16100D1-DD88-4544-A59F-7D6A4C0B31C4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AE6B3F4-9020-4E37-81DD-1EA3FBB66AE9}" type="pres">
      <dgm:prSet presAssocID="{C16100D1-DD88-4544-A59F-7D6A4C0B31C4}" presName="wedge4" presStyleLbl="node1" presStyleIdx="3" presStyleCnt="4"/>
      <dgm:spPr/>
    </dgm:pt>
    <dgm:pt modelId="{7D3715D7-D62D-4FE6-B2CD-FC4F52898BB7}" type="pres">
      <dgm:prSet presAssocID="{C16100D1-DD88-4544-A59F-7D6A4C0B31C4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3FA730E-5633-4DE3-94BD-AFC6C0F895FE}" srcId="{C16100D1-DD88-4544-A59F-7D6A4C0B31C4}" destId="{637CDF1E-D23E-4F92-B36F-38BE46C5077B}" srcOrd="1" destOrd="0" parTransId="{0B2D36FB-D973-4F3E-B40F-BF715A5BDF92}" sibTransId="{B3161671-6C1A-4C03-9A06-68BA3524C729}"/>
    <dgm:cxn modelId="{A051211C-0F62-431F-8A24-D91B66F71E34}" type="presOf" srcId="{40DB934C-BCDB-419E-BCD6-8E7697CF5F19}" destId="{E82D74D4-C427-4363-9E67-4D57E65A386F}" srcOrd="1" destOrd="0" presId="urn:microsoft.com/office/officeart/2005/8/layout/chart3"/>
    <dgm:cxn modelId="{E711B420-CE7D-4BA8-9723-17E7575D5386}" type="presOf" srcId="{637CDF1E-D23E-4F92-B36F-38BE46C5077B}" destId="{9BE6C85D-02F9-44FD-A924-71C91CB37C39}" srcOrd="1" destOrd="0" presId="urn:microsoft.com/office/officeart/2005/8/layout/chart3"/>
    <dgm:cxn modelId="{E03C4D36-B538-4A45-B873-B30A80A764C8}" srcId="{C16100D1-DD88-4544-A59F-7D6A4C0B31C4}" destId="{F972FF99-BACD-4EAC-B550-62F02DE6D30E}" srcOrd="0" destOrd="0" parTransId="{1DF06DD9-3DD0-4D4B-B145-EF901882245B}" sibTransId="{B9DD3CE6-A94A-4F8E-AA5A-AA876B28DF1A}"/>
    <dgm:cxn modelId="{E471384A-8362-4383-BDA6-BF19BAB6F82E}" type="presOf" srcId="{93785711-B07F-4A81-AF9C-8D26E03556C4}" destId="{7AE6B3F4-9020-4E37-81DD-1EA3FBB66AE9}" srcOrd="0" destOrd="0" presId="urn:microsoft.com/office/officeart/2005/8/layout/chart3"/>
    <dgm:cxn modelId="{A8FB0677-799E-4F6B-AF0B-A7AEA4747018}" srcId="{C16100D1-DD88-4544-A59F-7D6A4C0B31C4}" destId="{40DB934C-BCDB-419E-BCD6-8E7697CF5F19}" srcOrd="2" destOrd="0" parTransId="{C9D7E813-47DD-4BB6-A408-BE6EBBFEF5E7}" sibTransId="{A92FC63F-4FCA-4104-BEC5-E2E92961BC04}"/>
    <dgm:cxn modelId="{DD465980-EEC8-4C8D-9426-70218AD46368}" type="presOf" srcId="{40DB934C-BCDB-419E-BCD6-8E7697CF5F19}" destId="{DB641805-2E9F-4EC1-97FD-07F99AB9DC42}" srcOrd="0" destOrd="0" presId="urn:microsoft.com/office/officeart/2005/8/layout/chart3"/>
    <dgm:cxn modelId="{37DE6384-B4AC-4197-B071-2768FC1A89F7}" type="presOf" srcId="{637CDF1E-D23E-4F92-B36F-38BE46C5077B}" destId="{3552908E-5562-4460-8CB8-4FE6CECDCC80}" srcOrd="0" destOrd="0" presId="urn:microsoft.com/office/officeart/2005/8/layout/chart3"/>
    <dgm:cxn modelId="{B0EAC385-84A4-46CF-8298-DA81411B2584}" type="presOf" srcId="{C16100D1-DD88-4544-A59F-7D6A4C0B31C4}" destId="{B2D4A657-4A8C-4B67-AC98-5A8D824FCFF5}" srcOrd="0" destOrd="0" presId="urn:microsoft.com/office/officeart/2005/8/layout/chart3"/>
    <dgm:cxn modelId="{4BC02FA9-9A4D-408C-AC07-F6FF516762A9}" type="presOf" srcId="{F972FF99-BACD-4EAC-B550-62F02DE6D30E}" destId="{DAEAB588-B9B5-4013-8A94-267CA5EC0801}" srcOrd="1" destOrd="0" presId="urn:microsoft.com/office/officeart/2005/8/layout/chart3"/>
    <dgm:cxn modelId="{AD9482AC-853B-4A4A-B324-A107864B074A}" type="presOf" srcId="{93785711-B07F-4A81-AF9C-8D26E03556C4}" destId="{7D3715D7-D62D-4FE6-B2CD-FC4F52898BB7}" srcOrd="1" destOrd="0" presId="urn:microsoft.com/office/officeart/2005/8/layout/chart3"/>
    <dgm:cxn modelId="{9799DBB4-5EE5-4CC4-AA4B-64E17379A405}" type="presOf" srcId="{F972FF99-BACD-4EAC-B550-62F02DE6D30E}" destId="{9514DDDD-EBA3-4E62-996B-76EDB32F04C7}" srcOrd="0" destOrd="0" presId="urn:microsoft.com/office/officeart/2005/8/layout/chart3"/>
    <dgm:cxn modelId="{147BCCBB-A069-45D9-B078-223CCA4F0489}" srcId="{C16100D1-DD88-4544-A59F-7D6A4C0B31C4}" destId="{93785711-B07F-4A81-AF9C-8D26E03556C4}" srcOrd="3" destOrd="0" parTransId="{12B7E4FD-18BF-49E2-8CD4-1BEAFF3B56B7}" sibTransId="{AE98A8FE-597B-47DA-9388-4C0DD47FDB83}"/>
    <dgm:cxn modelId="{81D2F015-0863-478C-93F6-AC1A3FD55C7C}" type="presParOf" srcId="{B2D4A657-4A8C-4B67-AC98-5A8D824FCFF5}" destId="{9514DDDD-EBA3-4E62-996B-76EDB32F04C7}" srcOrd="0" destOrd="0" presId="urn:microsoft.com/office/officeart/2005/8/layout/chart3"/>
    <dgm:cxn modelId="{76D663C6-E485-4BE6-A49A-F3C9AA18E69E}" type="presParOf" srcId="{B2D4A657-4A8C-4B67-AC98-5A8D824FCFF5}" destId="{DAEAB588-B9B5-4013-8A94-267CA5EC0801}" srcOrd="1" destOrd="0" presId="urn:microsoft.com/office/officeart/2005/8/layout/chart3"/>
    <dgm:cxn modelId="{C73371B8-352A-40AE-8EA4-ECDA5AC5762C}" type="presParOf" srcId="{B2D4A657-4A8C-4B67-AC98-5A8D824FCFF5}" destId="{3552908E-5562-4460-8CB8-4FE6CECDCC80}" srcOrd="2" destOrd="0" presId="urn:microsoft.com/office/officeart/2005/8/layout/chart3"/>
    <dgm:cxn modelId="{063AC05B-A5AB-4538-9614-A473877EC23E}" type="presParOf" srcId="{B2D4A657-4A8C-4B67-AC98-5A8D824FCFF5}" destId="{9BE6C85D-02F9-44FD-A924-71C91CB37C39}" srcOrd="3" destOrd="0" presId="urn:microsoft.com/office/officeart/2005/8/layout/chart3"/>
    <dgm:cxn modelId="{B3C5971F-23DA-47B6-9939-B8300ED30922}" type="presParOf" srcId="{B2D4A657-4A8C-4B67-AC98-5A8D824FCFF5}" destId="{DB641805-2E9F-4EC1-97FD-07F99AB9DC42}" srcOrd="4" destOrd="0" presId="urn:microsoft.com/office/officeart/2005/8/layout/chart3"/>
    <dgm:cxn modelId="{D30A3D35-375A-496A-9468-7995863948F3}" type="presParOf" srcId="{B2D4A657-4A8C-4B67-AC98-5A8D824FCFF5}" destId="{E82D74D4-C427-4363-9E67-4D57E65A386F}" srcOrd="5" destOrd="0" presId="urn:microsoft.com/office/officeart/2005/8/layout/chart3"/>
    <dgm:cxn modelId="{CBDD77A6-D2E5-4831-8C1E-2B5BAF2A7CCF}" type="presParOf" srcId="{B2D4A657-4A8C-4B67-AC98-5A8D824FCFF5}" destId="{7AE6B3F4-9020-4E37-81DD-1EA3FBB66AE9}" srcOrd="6" destOrd="0" presId="urn:microsoft.com/office/officeart/2005/8/layout/chart3"/>
    <dgm:cxn modelId="{2D06C182-49AD-421F-87D4-D0C43E35843B}" type="presParOf" srcId="{B2D4A657-4A8C-4B67-AC98-5A8D824FCFF5}" destId="{7D3715D7-D62D-4FE6-B2CD-FC4F52898BB7}" srcOrd="7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FBE3C6-C4B0-40AE-ADF8-F06F0D9610B1}" type="doc">
      <dgm:prSet loTypeId="urn:microsoft.com/office/officeart/2011/layout/CircleProcess" loCatId="process" qsTypeId="urn:microsoft.com/office/officeart/2005/8/quickstyle/simple1" qsCatId="simple" csTypeId="urn:microsoft.com/office/officeart/2005/8/colors/accent6_3" csCatId="accent6" phldr="1"/>
      <dgm:spPr/>
    </dgm:pt>
    <dgm:pt modelId="{0C5DEF5F-0C27-4C56-A23F-425393ACA348}">
      <dgm:prSet phldrT="[Text]" custT="1"/>
      <dgm:spPr>
        <a:ln>
          <a:solidFill>
            <a:srgbClr val="DAEEEC"/>
          </a:solidFill>
        </a:ln>
      </dgm:spPr>
      <dgm:t>
        <a:bodyPr/>
        <a:lstStyle/>
        <a:p>
          <a:r>
            <a:rPr lang="en-NZ" sz="2000" b="1" dirty="0"/>
            <a:t>Step One</a:t>
          </a:r>
          <a:r>
            <a:rPr lang="en-NZ" sz="2400" b="1" dirty="0"/>
            <a:t>: </a:t>
          </a:r>
          <a:r>
            <a:rPr lang="en-NZ" sz="1600" dirty="0"/>
            <a:t>Choose a realistic time in the future when you could reasonably expect the issue would be resolved</a:t>
          </a:r>
          <a:r>
            <a:rPr lang="en-NZ" sz="1400" dirty="0"/>
            <a:t>.</a:t>
          </a:r>
        </a:p>
      </dgm:t>
    </dgm:pt>
    <dgm:pt modelId="{942E5EAF-6DF3-4E0F-90EE-42A7ED7AB4DF}" type="parTrans" cxnId="{981E6D8B-DA98-4636-9F0F-A62BEC200A92}">
      <dgm:prSet/>
      <dgm:spPr/>
      <dgm:t>
        <a:bodyPr/>
        <a:lstStyle/>
        <a:p>
          <a:endParaRPr lang="en-NZ" sz="2400"/>
        </a:p>
      </dgm:t>
    </dgm:pt>
    <dgm:pt modelId="{E76AA1C1-0AB7-464B-B9F6-2B783F7FEDAD}" type="sibTrans" cxnId="{981E6D8B-DA98-4636-9F0F-A62BEC200A92}">
      <dgm:prSet/>
      <dgm:spPr/>
      <dgm:t>
        <a:bodyPr/>
        <a:lstStyle/>
        <a:p>
          <a:endParaRPr lang="en-NZ" sz="2400"/>
        </a:p>
      </dgm:t>
    </dgm:pt>
    <dgm:pt modelId="{4E4EE120-E39B-4F97-895C-851FBCD3D681}">
      <dgm:prSet phldrT="[Text]" custT="1"/>
      <dgm:spPr>
        <a:ln>
          <a:solidFill>
            <a:srgbClr val="DAEEEC"/>
          </a:solidFill>
        </a:ln>
      </dgm:spPr>
      <dgm:t>
        <a:bodyPr/>
        <a:lstStyle/>
        <a:p>
          <a:r>
            <a:rPr lang="en-NZ" sz="2000" b="1" dirty="0"/>
            <a:t>Step Two: </a:t>
          </a:r>
          <a:r>
            <a:rPr lang="en-NZ" sz="1600" dirty="0"/>
            <a:t>Invite others to add their input into the description of the issue now that it has been resolved.</a:t>
          </a:r>
          <a:endParaRPr lang="en-NZ" sz="1400" dirty="0"/>
        </a:p>
      </dgm:t>
    </dgm:pt>
    <dgm:pt modelId="{AEFE6C5E-C225-41EB-A82D-34A136BFD73E}" type="parTrans" cxnId="{638DA927-0125-448F-90FD-F27DA7C98931}">
      <dgm:prSet/>
      <dgm:spPr/>
      <dgm:t>
        <a:bodyPr/>
        <a:lstStyle/>
        <a:p>
          <a:endParaRPr lang="en-NZ" sz="2400"/>
        </a:p>
      </dgm:t>
    </dgm:pt>
    <dgm:pt modelId="{CC973628-AB6A-494D-9CC3-35C80D5ADA5C}" type="sibTrans" cxnId="{638DA927-0125-448F-90FD-F27DA7C98931}">
      <dgm:prSet/>
      <dgm:spPr/>
      <dgm:t>
        <a:bodyPr/>
        <a:lstStyle/>
        <a:p>
          <a:endParaRPr lang="en-NZ" sz="2400"/>
        </a:p>
      </dgm:t>
    </dgm:pt>
    <dgm:pt modelId="{3217936E-8340-4C0F-806A-5F8D1E268E0C}">
      <dgm:prSet phldrT="[Text]" custT="1"/>
      <dgm:spPr>
        <a:ln>
          <a:solidFill>
            <a:srgbClr val="DAEEEC"/>
          </a:solidFill>
        </a:ln>
      </dgm:spPr>
      <dgm:t>
        <a:bodyPr/>
        <a:lstStyle/>
        <a:p>
          <a:r>
            <a:rPr lang="en-NZ" sz="2000" b="1" dirty="0"/>
            <a:t>Step Three: </a:t>
          </a:r>
          <a:r>
            <a:rPr lang="en-NZ" sz="1600" b="0" dirty="0"/>
            <a:t>D</a:t>
          </a:r>
          <a:r>
            <a:rPr lang="en-NZ" sz="1600" dirty="0"/>
            <a:t>escribe together the steps and actions that were put in place that resulted in the resolution.</a:t>
          </a:r>
          <a:endParaRPr lang="en-NZ" sz="1400" dirty="0"/>
        </a:p>
      </dgm:t>
    </dgm:pt>
    <dgm:pt modelId="{620B1BB7-6C7E-44F3-82F8-C9B52D80D7D3}" type="parTrans" cxnId="{1DFB6F53-C87B-4300-8D1B-9689EC76BEF0}">
      <dgm:prSet/>
      <dgm:spPr/>
      <dgm:t>
        <a:bodyPr/>
        <a:lstStyle/>
        <a:p>
          <a:endParaRPr lang="en-NZ" sz="2400"/>
        </a:p>
      </dgm:t>
    </dgm:pt>
    <dgm:pt modelId="{DAF3F7FE-3EFC-4DF6-9D8E-75E3E827DE6A}" type="sibTrans" cxnId="{1DFB6F53-C87B-4300-8D1B-9689EC76BEF0}">
      <dgm:prSet/>
      <dgm:spPr/>
      <dgm:t>
        <a:bodyPr/>
        <a:lstStyle/>
        <a:p>
          <a:endParaRPr lang="en-NZ" sz="2400"/>
        </a:p>
      </dgm:t>
    </dgm:pt>
    <dgm:pt modelId="{928CA227-C847-4111-A92F-507830577395}">
      <dgm:prSet phldrT="[Text]" custT="1"/>
      <dgm:spPr>
        <a:ln>
          <a:solidFill>
            <a:srgbClr val="DAEEEC"/>
          </a:solidFill>
        </a:ln>
      </dgm:spPr>
      <dgm:t>
        <a:bodyPr/>
        <a:lstStyle/>
        <a:p>
          <a:r>
            <a:rPr lang="en-NZ" sz="2000" b="1" dirty="0"/>
            <a:t>Step Four: </a:t>
          </a:r>
          <a:r>
            <a:rPr lang="en-NZ" sz="1600" dirty="0"/>
            <a:t>Develop and agree on how and by who action points were followed up. </a:t>
          </a:r>
          <a:endParaRPr lang="en-NZ" sz="1800" dirty="0"/>
        </a:p>
      </dgm:t>
    </dgm:pt>
    <dgm:pt modelId="{5363F48D-D26A-4160-BACB-CD97459E9670}" type="parTrans" cxnId="{0B38FA44-A53B-420C-9345-67EC47E98870}">
      <dgm:prSet/>
      <dgm:spPr/>
      <dgm:t>
        <a:bodyPr/>
        <a:lstStyle/>
        <a:p>
          <a:endParaRPr lang="en-NZ" sz="2400"/>
        </a:p>
      </dgm:t>
    </dgm:pt>
    <dgm:pt modelId="{77EF2017-0802-46B4-B044-662951C6419B}" type="sibTrans" cxnId="{0B38FA44-A53B-420C-9345-67EC47E98870}">
      <dgm:prSet/>
      <dgm:spPr/>
      <dgm:t>
        <a:bodyPr/>
        <a:lstStyle/>
        <a:p>
          <a:endParaRPr lang="en-NZ" sz="2400"/>
        </a:p>
      </dgm:t>
    </dgm:pt>
    <dgm:pt modelId="{7A73AE11-5612-4B96-B43F-66E0A6EE9A58}" type="pres">
      <dgm:prSet presAssocID="{17FBE3C6-C4B0-40AE-ADF8-F06F0D9610B1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C7F2A0D6-C630-487D-BF29-C7A95AC3C576}" type="pres">
      <dgm:prSet presAssocID="{928CA227-C847-4111-A92F-507830577395}" presName="Accent4" presStyleCnt="0"/>
      <dgm:spPr/>
    </dgm:pt>
    <dgm:pt modelId="{B51BFF7C-4FF7-4538-A908-8862F57B3E97}" type="pres">
      <dgm:prSet presAssocID="{928CA227-C847-4111-A92F-507830577395}" presName="Accent" presStyleLbl="node1" presStyleIdx="0" presStyleCnt="4"/>
      <dgm:spPr>
        <a:solidFill>
          <a:srgbClr val="85B3B3"/>
        </a:solidFill>
      </dgm:spPr>
    </dgm:pt>
    <dgm:pt modelId="{10EC2CDF-3D3D-43F3-83E7-7FA1651FF57B}" type="pres">
      <dgm:prSet presAssocID="{928CA227-C847-4111-A92F-507830577395}" presName="ParentBackground4" presStyleCnt="0"/>
      <dgm:spPr/>
    </dgm:pt>
    <dgm:pt modelId="{5927E393-8101-4D25-AD94-BD3B9D0181F2}" type="pres">
      <dgm:prSet presAssocID="{928CA227-C847-4111-A92F-507830577395}" presName="ParentBackground" presStyleLbl="fgAcc1" presStyleIdx="0" presStyleCnt="4"/>
      <dgm:spPr/>
    </dgm:pt>
    <dgm:pt modelId="{31508042-A0B7-4331-9F4D-F66941D975F9}" type="pres">
      <dgm:prSet presAssocID="{928CA227-C847-4111-A92F-507830577395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90D1808-5954-4B5D-B921-DD25F0A9BEEA}" type="pres">
      <dgm:prSet presAssocID="{3217936E-8340-4C0F-806A-5F8D1E268E0C}" presName="Accent3" presStyleCnt="0"/>
      <dgm:spPr/>
    </dgm:pt>
    <dgm:pt modelId="{293102D5-E0BE-48CB-A5EE-AAFEDD19E7D1}" type="pres">
      <dgm:prSet presAssocID="{3217936E-8340-4C0F-806A-5F8D1E268E0C}" presName="Accent" presStyleLbl="node1" presStyleIdx="1" presStyleCnt="4"/>
      <dgm:spPr>
        <a:solidFill>
          <a:srgbClr val="85B3B3"/>
        </a:solidFill>
      </dgm:spPr>
    </dgm:pt>
    <dgm:pt modelId="{D704606A-9D6E-4980-8171-4C76BA7868A5}" type="pres">
      <dgm:prSet presAssocID="{3217936E-8340-4C0F-806A-5F8D1E268E0C}" presName="ParentBackground3" presStyleCnt="0"/>
      <dgm:spPr/>
    </dgm:pt>
    <dgm:pt modelId="{58602440-9F18-4DAE-A57D-5E94D122C88A}" type="pres">
      <dgm:prSet presAssocID="{3217936E-8340-4C0F-806A-5F8D1E268E0C}" presName="ParentBackground" presStyleLbl="fgAcc1" presStyleIdx="1" presStyleCnt="4"/>
      <dgm:spPr/>
    </dgm:pt>
    <dgm:pt modelId="{249E1D5C-8204-4F93-B1B2-21C2E417AF36}" type="pres">
      <dgm:prSet presAssocID="{3217936E-8340-4C0F-806A-5F8D1E268E0C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6D4CF065-4AAF-4290-91C6-AC5A08245047}" type="pres">
      <dgm:prSet presAssocID="{4E4EE120-E39B-4F97-895C-851FBCD3D681}" presName="Accent2" presStyleCnt="0"/>
      <dgm:spPr/>
    </dgm:pt>
    <dgm:pt modelId="{879A1BDB-857A-435D-BEAC-E8E3195CB78E}" type="pres">
      <dgm:prSet presAssocID="{4E4EE120-E39B-4F97-895C-851FBCD3D681}" presName="Accent" presStyleLbl="node1" presStyleIdx="2" presStyleCnt="4"/>
      <dgm:spPr>
        <a:solidFill>
          <a:srgbClr val="85B3B3"/>
        </a:solidFill>
      </dgm:spPr>
    </dgm:pt>
    <dgm:pt modelId="{A008CB74-3733-42EE-888A-4121DE16ECFE}" type="pres">
      <dgm:prSet presAssocID="{4E4EE120-E39B-4F97-895C-851FBCD3D681}" presName="ParentBackground2" presStyleCnt="0"/>
      <dgm:spPr/>
    </dgm:pt>
    <dgm:pt modelId="{2F82355A-06F9-4B50-8124-AE6373172F37}" type="pres">
      <dgm:prSet presAssocID="{4E4EE120-E39B-4F97-895C-851FBCD3D681}" presName="ParentBackground" presStyleLbl="fgAcc1" presStyleIdx="2" presStyleCnt="4"/>
      <dgm:spPr/>
    </dgm:pt>
    <dgm:pt modelId="{604890C4-AB72-4666-9868-50B27B9F5711}" type="pres">
      <dgm:prSet presAssocID="{4E4EE120-E39B-4F97-895C-851FBCD3D681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350E4D19-1787-4B4C-9B51-5D08E7DE71F4}" type="pres">
      <dgm:prSet presAssocID="{0C5DEF5F-0C27-4C56-A23F-425393ACA348}" presName="Accent1" presStyleCnt="0"/>
      <dgm:spPr/>
    </dgm:pt>
    <dgm:pt modelId="{C4048765-CD5F-45F3-8715-98FE86FBF8B9}" type="pres">
      <dgm:prSet presAssocID="{0C5DEF5F-0C27-4C56-A23F-425393ACA348}" presName="Accent" presStyleLbl="node1" presStyleIdx="3" presStyleCnt="4"/>
      <dgm:spPr>
        <a:solidFill>
          <a:srgbClr val="85B3B3"/>
        </a:solidFill>
      </dgm:spPr>
    </dgm:pt>
    <dgm:pt modelId="{4AB2172E-BD2B-444F-B076-B9991439C19D}" type="pres">
      <dgm:prSet presAssocID="{0C5DEF5F-0C27-4C56-A23F-425393ACA348}" presName="ParentBackground1" presStyleCnt="0"/>
      <dgm:spPr/>
    </dgm:pt>
    <dgm:pt modelId="{117E03E2-E712-4203-8E0D-DE3FD462846E}" type="pres">
      <dgm:prSet presAssocID="{0C5DEF5F-0C27-4C56-A23F-425393ACA348}" presName="ParentBackground" presStyleLbl="fgAcc1" presStyleIdx="3" presStyleCnt="4"/>
      <dgm:spPr/>
    </dgm:pt>
    <dgm:pt modelId="{E2495968-DFB9-4ED8-977C-5943DD5BFFF4}" type="pres">
      <dgm:prSet presAssocID="{0C5DEF5F-0C27-4C56-A23F-425393ACA348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AC62B804-0DD0-40DF-BF2D-EA3BE439D9A4}" type="presOf" srcId="{17FBE3C6-C4B0-40AE-ADF8-F06F0D9610B1}" destId="{7A73AE11-5612-4B96-B43F-66E0A6EE9A58}" srcOrd="0" destOrd="0" presId="urn:microsoft.com/office/officeart/2011/layout/CircleProcess"/>
    <dgm:cxn modelId="{638DA927-0125-448F-90FD-F27DA7C98931}" srcId="{17FBE3C6-C4B0-40AE-ADF8-F06F0D9610B1}" destId="{4E4EE120-E39B-4F97-895C-851FBCD3D681}" srcOrd="1" destOrd="0" parTransId="{AEFE6C5E-C225-41EB-A82D-34A136BFD73E}" sibTransId="{CC973628-AB6A-494D-9CC3-35C80D5ADA5C}"/>
    <dgm:cxn modelId="{6242E232-FD2D-4D82-A763-F3CF68CD295C}" type="presOf" srcId="{928CA227-C847-4111-A92F-507830577395}" destId="{5927E393-8101-4D25-AD94-BD3B9D0181F2}" srcOrd="0" destOrd="0" presId="urn:microsoft.com/office/officeart/2011/layout/CircleProcess"/>
    <dgm:cxn modelId="{596AF736-8DAF-4F65-A123-053B86B01DA9}" type="presOf" srcId="{928CA227-C847-4111-A92F-507830577395}" destId="{31508042-A0B7-4331-9F4D-F66941D975F9}" srcOrd="1" destOrd="0" presId="urn:microsoft.com/office/officeart/2011/layout/CircleProcess"/>
    <dgm:cxn modelId="{02B07461-3DF7-45C0-98C5-FEAC714B5EDA}" type="presOf" srcId="{4E4EE120-E39B-4F97-895C-851FBCD3D681}" destId="{604890C4-AB72-4666-9868-50B27B9F5711}" srcOrd="1" destOrd="0" presId="urn:microsoft.com/office/officeart/2011/layout/CircleProcess"/>
    <dgm:cxn modelId="{0B38FA44-A53B-420C-9345-67EC47E98870}" srcId="{17FBE3C6-C4B0-40AE-ADF8-F06F0D9610B1}" destId="{928CA227-C847-4111-A92F-507830577395}" srcOrd="3" destOrd="0" parTransId="{5363F48D-D26A-4160-BACB-CD97459E9670}" sibTransId="{77EF2017-0802-46B4-B044-662951C6419B}"/>
    <dgm:cxn modelId="{1DFB6F53-C87B-4300-8D1B-9689EC76BEF0}" srcId="{17FBE3C6-C4B0-40AE-ADF8-F06F0D9610B1}" destId="{3217936E-8340-4C0F-806A-5F8D1E268E0C}" srcOrd="2" destOrd="0" parTransId="{620B1BB7-6C7E-44F3-82F8-C9B52D80D7D3}" sibTransId="{DAF3F7FE-3EFC-4DF6-9D8E-75E3E827DE6A}"/>
    <dgm:cxn modelId="{632DEF7E-7288-4C4D-A893-021C361587AA}" type="presOf" srcId="{0C5DEF5F-0C27-4C56-A23F-425393ACA348}" destId="{E2495968-DFB9-4ED8-977C-5943DD5BFFF4}" srcOrd="1" destOrd="0" presId="urn:microsoft.com/office/officeart/2011/layout/CircleProcess"/>
    <dgm:cxn modelId="{AEFD5186-32FE-4C3E-AB3A-F28D528BB4C6}" type="presOf" srcId="{3217936E-8340-4C0F-806A-5F8D1E268E0C}" destId="{249E1D5C-8204-4F93-B1B2-21C2E417AF36}" srcOrd="1" destOrd="0" presId="urn:microsoft.com/office/officeart/2011/layout/CircleProcess"/>
    <dgm:cxn modelId="{981E6D8B-DA98-4636-9F0F-A62BEC200A92}" srcId="{17FBE3C6-C4B0-40AE-ADF8-F06F0D9610B1}" destId="{0C5DEF5F-0C27-4C56-A23F-425393ACA348}" srcOrd="0" destOrd="0" parTransId="{942E5EAF-6DF3-4E0F-90EE-42A7ED7AB4DF}" sibTransId="{E76AA1C1-0AB7-464B-B9F6-2B783F7FEDAD}"/>
    <dgm:cxn modelId="{7219B48E-DC07-4B31-8E8D-CC4D3CC6FAB5}" type="presOf" srcId="{4E4EE120-E39B-4F97-895C-851FBCD3D681}" destId="{2F82355A-06F9-4B50-8124-AE6373172F37}" srcOrd="0" destOrd="0" presId="urn:microsoft.com/office/officeart/2011/layout/CircleProcess"/>
    <dgm:cxn modelId="{A00616D3-976C-45F0-A85F-895FAEF51B63}" type="presOf" srcId="{0C5DEF5F-0C27-4C56-A23F-425393ACA348}" destId="{117E03E2-E712-4203-8E0D-DE3FD462846E}" srcOrd="0" destOrd="0" presId="urn:microsoft.com/office/officeart/2011/layout/CircleProcess"/>
    <dgm:cxn modelId="{DAD4B6FE-7763-4282-B60C-3E3054EDC754}" type="presOf" srcId="{3217936E-8340-4C0F-806A-5F8D1E268E0C}" destId="{58602440-9F18-4DAE-A57D-5E94D122C88A}" srcOrd="0" destOrd="0" presId="urn:microsoft.com/office/officeart/2011/layout/CircleProcess"/>
    <dgm:cxn modelId="{3157096E-6DF6-4447-81FC-D58BC2742EA4}" type="presParOf" srcId="{7A73AE11-5612-4B96-B43F-66E0A6EE9A58}" destId="{C7F2A0D6-C630-487D-BF29-C7A95AC3C576}" srcOrd="0" destOrd="0" presId="urn:microsoft.com/office/officeart/2011/layout/CircleProcess"/>
    <dgm:cxn modelId="{E65D6111-6CFD-428E-99E3-36A342A35FBE}" type="presParOf" srcId="{C7F2A0D6-C630-487D-BF29-C7A95AC3C576}" destId="{B51BFF7C-4FF7-4538-A908-8862F57B3E97}" srcOrd="0" destOrd="0" presId="urn:microsoft.com/office/officeart/2011/layout/CircleProcess"/>
    <dgm:cxn modelId="{B483FAC8-A103-4792-A66B-3A3E29F2AA8E}" type="presParOf" srcId="{7A73AE11-5612-4B96-B43F-66E0A6EE9A58}" destId="{10EC2CDF-3D3D-43F3-83E7-7FA1651FF57B}" srcOrd="1" destOrd="0" presId="urn:microsoft.com/office/officeart/2011/layout/CircleProcess"/>
    <dgm:cxn modelId="{FE91D62C-1989-424B-A618-62487B7F7E80}" type="presParOf" srcId="{10EC2CDF-3D3D-43F3-83E7-7FA1651FF57B}" destId="{5927E393-8101-4D25-AD94-BD3B9D0181F2}" srcOrd="0" destOrd="0" presId="urn:microsoft.com/office/officeart/2011/layout/CircleProcess"/>
    <dgm:cxn modelId="{83AAB996-76EB-4829-B719-8578CE2F3F8C}" type="presParOf" srcId="{7A73AE11-5612-4B96-B43F-66E0A6EE9A58}" destId="{31508042-A0B7-4331-9F4D-F66941D975F9}" srcOrd="2" destOrd="0" presId="urn:microsoft.com/office/officeart/2011/layout/CircleProcess"/>
    <dgm:cxn modelId="{FCB358AF-2E2C-42B4-A7AF-CF6A48908364}" type="presParOf" srcId="{7A73AE11-5612-4B96-B43F-66E0A6EE9A58}" destId="{B90D1808-5954-4B5D-B921-DD25F0A9BEEA}" srcOrd="3" destOrd="0" presId="urn:microsoft.com/office/officeart/2011/layout/CircleProcess"/>
    <dgm:cxn modelId="{70FD01A7-C640-4391-8DCA-1D039EEE72F3}" type="presParOf" srcId="{B90D1808-5954-4B5D-B921-DD25F0A9BEEA}" destId="{293102D5-E0BE-48CB-A5EE-AAFEDD19E7D1}" srcOrd="0" destOrd="0" presId="urn:microsoft.com/office/officeart/2011/layout/CircleProcess"/>
    <dgm:cxn modelId="{F31476A1-009F-4455-ACDB-E6F7009E0589}" type="presParOf" srcId="{7A73AE11-5612-4B96-B43F-66E0A6EE9A58}" destId="{D704606A-9D6E-4980-8171-4C76BA7868A5}" srcOrd="4" destOrd="0" presId="urn:microsoft.com/office/officeart/2011/layout/CircleProcess"/>
    <dgm:cxn modelId="{5D8A4ECD-2712-4FB6-ABA9-50048A758B04}" type="presParOf" srcId="{D704606A-9D6E-4980-8171-4C76BA7868A5}" destId="{58602440-9F18-4DAE-A57D-5E94D122C88A}" srcOrd="0" destOrd="0" presId="urn:microsoft.com/office/officeart/2011/layout/CircleProcess"/>
    <dgm:cxn modelId="{55E29F3E-F794-4CF2-AA45-1B0E8471FB51}" type="presParOf" srcId="{7A73AE11-5612-4B96-B43F-66E0A6EE9A58}" destId="{249E1D5C-8204-4F93-B1B2-21C2E417AF36}" srcOrd="5" destOrd="0" presId="urn:microsoft.com/office/officeart/2011/layout/CircleProcess"/>
    <dgm:cxn modelId="{90A4548E-8304-4121-9382-1F45742164D7}" type="presParOf" srcId="{7A73AE11-5612-4B96-B43F-66E0A6EE9A58}" destId="{6D4CF065-4AAF-4290-91C6-AC5A08245047}" srcOrd="6" destOrd="0" presId="urn:microsoft.com/office/officeart/2011/layout/CircleProcess"/>
    <dgm:cxn modelId="{5789439D-EE5C-4BB3-9264-900626C88321}" type="presParOf" srcId="{6D4CF065-4AAF-4290-91C6-AC5A08245047}" destId="{879A1BDB-857A-435D-BEAC-E8E3195CB78E}" srcOrd="0" destOrd="0" presId="urn:microsoft.com/office/officeart/2011/layout/CircleProcess"/>
    <dgm:cxn modelId="{E3BBF162-3071-426F-987E-A973CB119711}" type="presParOf" srcId="{7A73AE11-5612-4B96-B43F-66E0A6EE9A58}" destId="{A008CB74-3733-42EE-888A-4121DE16ECFE}" srcOrd="7" destOrd="0" presId="urn:microsoft.com/office/officeart/2011/layout/CircleProcess"/>
    <dgm:cxn modelId="{1D811C28-2B27-4653-8CCF-C47F33AEDBA5}" type="presParOf" srcId="{A008CB74-3733-42EE-888A-4121DE16ECFE}" destId="{2F82355A-06F9-4B50-8124-AE6373172F37}" srcOrd="0" destOrd="0" presId="urn:microsoft.com/office/officeart/2011/layout/CircleProcess"/>
    <dgm:cxn modelId="{F6FE7D6B-187D-4F9A-8B49-ECCE7D14B033}" type="presParOf" srcId="{7A73AE11-5612-4B96-B43F-66E0A6EE9A58}" destId="{604890C4-AB72-4666-9868-50B27B9F5711}" srcOrd="8" destOrd="0" presId="urn:microsoft.com/office/officeart/2011/layout/CircleProcess"/>
    <dgm:cxn modelId="{50C54D04-FD7C-47E9-AE9F-BF79D44DCD4E}" type="presParOf" srcId="{7A73AE11-5612-4B96-B43F-66E0A6EE9A58}" destId="{350E4D19-1787-4B4C-9B51-5D08E7DE71F4}" srcOrd="9" destOrd="0" presId="urn:microsoft.com/office/officeart/2011/layout/CircleProcess"/>
    <dgm:cxn modelId="{EB8C270E-7867-435E-9780-FE93E471213F}" type="presParOf" srcId="{350E4D19-1787-4B4C-9B51-5D08E7DE71F4}" destId="{C4048765-CD5F-45F3-8715-98FE86FBF8B9}" srcOrd="0" destOrd="0" presId="urn:microsoft.com/office/officeart/2011/layout/CircleProcess"/>
    <dgm:cxn modelId="{F0BEF996-23FB-4567-BDF8-2ED4E2DF0B83}" type="presParOf" srcId="{7A73AE11-5612-4B96-B43F-66E0A6EE9A58}" destId="{4AB2172E-BD2B-444F-B076-B9991439C19D}" srcOrd="10" destOrd="0" presId="urn:microsoft.com/office/officeart/2011/layout/CircleProcess"/>
    <dgm:cxn modelId="{B7DF674B-6BB9-4B1E-8CE3-23CEB450D2A4}" type="presParOf" srcId="{4AB2172E-BD2B-444F-B076-B9991439C19D}" destId="{117E03E2-E712-4203-8E0D-DE3FD462846E}" srcOrd="0" destOrd="0" presId="urn:microsoft.com/office/officeart/2011/layout/CircleProcess"/>
    <dgm:cxn modelId="{69E21714-3250-4E41-9C68-A4517BB6D313}" type="presParOf" srcId="{7A73AE11-5612-4B96-B43F-66E0A6EE9A58}" destId="{E2495968-DFB9-4ED8-977C-5943DD5BFFF4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4DDDD-EBA3-4E62-996B-76EDB32F04C7}">
      <dsp:nvSpPr>
        <dsp:cNvPr id="0" name=""/>
        <dsp:cNvSpPr/>
      </dsp:nvSpPr>
      <dsp:spPr>
        <a:xfrm>
          <a:off x="348784" y="62494"/>
          <a:ext cx="842620" cy="842620"/>
        </a:xfrm>
        <a:prstGeom prst="pie">
          <a:avLst>
            <a:gd name="adj1" fmla="val 16200000"/>
            <a:gd name="adj2" fmla="val 0"/>
          </a:avLst>
        </a:prstGeom>
        <a:solidFill>
          <a:schemeClr val="bg1"/>
        </a:solidFill>
        <a:ln w="12700" cap="flat" cmpd="sng" algn="ctr">
          <a:solidFill>
            <a:srgbClr val="16417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" tIns="1270" rIns="1270" bIns="127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" b="1" kern="1200" dirty="0">
              <a:solidFill>
                <a:srgbClr val="164170"/>
              </a:solidFill>
            </a:rPr>
            <a:t>25%</a:t>
          </a:r>
          <a:endParaRPr lang="en-NZ" sz="100" b="1" kern="1200" dirty="0">
            <a:solidFill>
              <a:srgbClr val="164170"/>
            </a:solidFill>
          </a:endParaRPr>
        </a:p>
      </dsp:txBody>
      <dsp:txXfrm>
        <a:off x="779724" y="218379"/>
        <a:ext cx="310967" cy="250780"/>
      </dsp:txXfrm>
    </dsp:sp>
    <dsp:sp modelId="{3552908E-5562-4460-8CB8-4FE6CECDCC80}">
      <dsp:nvSpPr>
        <dsp:cNvPr id="0" name=""/>
        <dsp:cNvSpPr/>
      </dsp:nvSpPr>
      <dsp:spPr>
        <a:xfrm>
          <a:off x="313273" y="98004"/>
          <a:ext cx="842620" cy="842620"/>
        </a:xfrm>
        <a:prstGeom prst="pie">
          <a:avLst>
            <a:gd name="adj1" fmla="val 0"/>
            <a:gd name="adj2" fmla="val 5400000"/>
          </a:avLst>
        </a:prstGeom>
        <a:solidFill>
          <a:srgbClr val="164170"/>
        </a:solidFill>
        <a:ln w="12700" cap="flat" cmpd="sng" algn="ctr">
          <a:solidFill>
            <a:srgbClr val="16417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1500" kern="1200" dirty="0"/>
        </a:p>
      </dsp:txBody>
      <dsp:txXfrm>
        <a:off x="749631" y="534362"/>
        <a:ext cx="310967" cy="250780"/>
      </dsp:txXfrm>
    </dsp:sp>
    <dsp:sp modelId="{DB641805-2E9F-4EC1-97FD-07F99AB9DC42}">
      <dsp:nvSpPr>
        <dsp:cNvPr id="0" name=""/>
        <dsp:cNvSpPr/>
      </dsp:nvSpPr>
      <dsp:spPr>
        <a:xfrm>
          <a:off x="313273" y="98004"/>
          <a:ext cx="842620" cy="842620"/>
        </a:xfrm>
        <a:prstGeom prst="pie">
          <a:avLst>
            <a:gd name="adj1" fmla="val 5400000"/>
            <a:gd name="adj2" fmla="val 10800000"/>
          </a:avLst>
        </a:prstGeom>
        <a:solidFill>
          <a:srgbClr val="164170"/>
        </a:solidFill>
        <a:ln w="12700" cap="flat" cmpd="sng" algn="ctr">
          <a:solidFill>
            <a:srgbClr val="16417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1500" kern="1200" dirty="0"/>
        </a:p>
      </dsp:txBody>
      <dsp:txXfrm>
        <a:off x="408570" y="534362"/>
        <a:ext cx="310967" cy="250780"/>
      </dsp:txXfrm>
    </dsp:sp>
    <dsp:sp modelId="{7AE6B3F4-9020-4E37-81DD-1EA3FBB66AE9}">
      <dsp:nvSpPr>
        <dsp:cNvPr id="0" name=""/>
        <dsp:cNvSpPr/>
      </dsp:nvSpPr>
      <dsp:spPr>
        <a:xfrm>
          <a:off x="313273" y="98004"/>
          <a:ext cx="842620" cy="842620"/>
        </a:xfrm>
        <a:prstGeom prst="pie">
          <a:avLst>
            <a:gd name="adj1" fmla="val 10800000"/>
            <a:gd name="adj2" fmla="val 16200000"/>
          </a:avLst>
        </a:prstGeom>
        <a:solidFill>
          <a:srgbClr val="164170"/>
        </a:solidFill>
        <a:ln w="12700" cap="flat" cmpd="sng" algn="ctr">
          <a:solidFill>
            <a:srgbClr val="16417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NZ" sz="1500" kern="1200" dirty="0"/>
        </a:p>
      </dsp:txBody>
      <dsp:txXfrm>
        <a:off x="408570" y="253488"/>
        <a:ext cx="310967" cy="2507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1BFF7C-4FF7-4538-A908-8862F57B3E97}">
      <dsp:nvSpPr>
        <dsp:cNvPr id="0" name=""/>
        <dsp:cNvSpPr/>
      </dsp:nvSpPr>
      <dsp:spPr>
        <a:xfrm>
          <a:off x="8129979" y="922648"/>
          <a:ext cx="2419094" cy="2419218"/>
        </a:xfrm>
        <a:prstGeom prst="ellipse">
          <a:avLst/>
        </a:prstGeom>
        <a:solidFill>
          <a:srgbClr val="85B3B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27E393-8101-4D25-AD94-BD3B9D0181F2}">
      <dsp:nvSpPr>
        <dsp:cNvPr id="0" name=""/>
        <dsp:cNvSpPr/>
      </dsp:nvSpPr>
      <dsp:spPr>
        <a:xfrm>
          <a:off x="8210892" y="1003302"/>
          <a:ext cx="2258305" cy="22579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DAEE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000" b="1" kern="1200" dirty="0"/>
            <a:t>Step Four: </a:t>
          </a:r>
          <a:r>
            <a:rPr lang="en-NZ" sz="1600" kern="1200" dirty="0"/>
            <a:t>Develop and agree on how and by who action points were followed up. </a:t>
          </a:r>
          <a:endParaRPr lang="en-NZ" sz="1800" kern="1200" dirty="0"/>
        </a:p>
      </dsp:txBody>
      <dsp:txXfrm>
        <a:off x="8533507" y="1325921"/>
        <a:ext cx="1613075" cy="1612670"/>
      </dsp:txXfrm>
    </dsp:sp>
    <dsp:sp modelId="{293102D5-E0BE-48CB-A5EE-AAFEDD19E7D1}">
      <dsp:nvSpPr>
        <dsp:cNvPr id="0" name=""/>
        <dsp:cNvSpPr/>
      </dsp:nvSpPr>
      <dsp:spPr>
        <a:xfrm rot="2700000">
          <a:off x="5619578" y="922477"/>
          <a:ext cx="2419134" cy="2419134"/>
        </a:xfrm>
        <a:prstGeom prst="teardrop">
          <a:avLst>
            <a:gd name="adj" fmla="val 100000"/>
          </a:avLst>
        </a:prstGeom>
        <a:solidFill>
          <a:srgbClr val="85B3B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602440-9F18-4DAE-A57D-5E94D122C88A}">
      <dsp:nvSpPr>
        <dsp:cNvPr id="0" name=""/>
        <dsp:cNvSpPr/>
      </dsp:nvSpPr>
      <dsp:spPr>
        <a:xfrm>
          <a:off x="5710885" y="1003302"/>
          <a:ext cx="2258305" cy="22579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DAEE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000" b="1" kern="1200" dirty="0"/>
            <a:t>Step Three: </a:t>
          </a:r>
          <a:r>
            <a:rPr lang="en-NZ" sz="1600" b="0" kern="1200" dirty="0"/>
            <a:t>D</a:t>
          </a:r>
          <a:r>
            <a:rPr lang="en-NZ" sz="1600" kern="1200" dirty="0"/>
            <a:t>escribe together the steps and actions that were put in place that resulted in the resolution.</a:t>
          </a:r>
          <a:endParaRPr lang="en-NZ" sz="1400" kern="1200" dirty="0"/>
        </a:p>
      </dsp:txBody>
      <dsp:txXfrm>
        <a:off x="6033500" y="1325921"/>
        <a:ext cx="1613075" cy="1612670"/>
      </dsp:txXfrm>
    </dsp:sp>
    <dsp:sp modelId="{879A1BDB-857A-435D-BEAC-E8E3195CB78E}">
      <dsp:nvSpPr>
        <dsp:cNvPr id="0" name=""/>
        <dsp:cNvSpPr/>
      </dsp:nvSpPr>
      <dsp:spPr>
        <a:xfrm rot="2700000">
          <a:off x="3129944" y="922477"/>
          <a:ext cx="2419134" cy="2419134"/>
        </a:xfrm>
        <a:prstGeom prst="teardrop">
          <a:avLst>
            <a:gd name="adj" fmla="val 100000"/>
          </a:avLst>
        </a:prstGeom>
        <a:solidFill>
          <a:srgbClr val="85B3B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82355A-06F9-4B50-8124-AE6373172F37}">
      <dsp:nvSpPr>
        <dsp:cNvPr id="0" name=""/>
        <dsp:cNvSpPr/>
      </dsp:nvSpPr>
      <dsp:spPr>
        <a:xfrm>
          <a:off x="3210877" y="1003302"/>
          <a:ext cx="2258305" cy="22579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DAEE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000" b="1" kern="1200" dirty="0"/>
            <a:t>Step Two: </a:t>
          </a:r>
          <a:r>
            <a:rPr lang="en-NZ" sz="1600" kern="1200" dirty="0"/>
            <a:t>Invite others to add their input into the description of the issue now that it has been resolved.</a:t>
          </a:r>
          <a:endParaRPr lang="en-NZ" sz="1400" kern="1200" dirty="0"/>
        </a:p>
      </dsp:txBody>
      <dsp:txXfrm>
        <a:off x="3533492" y="1325921"/>
        <a:ext cx="1613075" cy="1612670"/>
      </dsp:txXfrm>
    </dsp:sp>
    <dsp:sp modelId="{C4048765-CD5F-45F3-8715-98FE86FBF8B9}">
      <dsp:nvSpPr>
        <dsp:cNvPr id="0" name=""/>
        <dsp:cNvSpPr/>
      </dsp:nvSpPr>
      <dsp:spPr>
        <a:xfrm rot="2700000">
          <a:off x="629936" y="922477"/>
          <a:ext cx="2419134" cy="2419134"/>
        </a:xfrm>
        <a:prstGeom prst="teardrop">
          <a:avLst>
            <a:gd name="adj" fmla="val 100000"/>
          </a:avLst>
        </a:prstGeom>
        <a:solidFill>
          <a:srgbClr val="85B3B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7E03E2-E712-4203-8E0D-DE3FD462846E}">
      <dsp:nvSpPr>
        <dsp:cNvPr id="0" name=""/>
        <dsp:cNvSpPr/>
      </dsp:nvSpPr>
      <dsp:spPr>
        <a:xfrm>
          <a:off x="710869" y="1003302"/>
          <a:ext cx="2258305" cy="22579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DAEEE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000" b="1" kern="1200" dirty="0"/>
            <a:t>Step One</a:t>
          </a:r>
          <a:r>
            <a:rPr lang="en-NZ" sz="2400" b="1" kern="1200" dirty="0"/>
            <a:t>: </a:t>
          </a:r>
          <a:r>
            <a:rPr lang="en-NZ" sz="1600" kern="1200" dirty="0"/>
            <a:t>Choose a realistic time in the future when you could reasonably expect the issue would be resolved</a:t>
          </a:r>
          <a:r>
            <a:rPr lang="en-NZ" sz="1400" kern="1200" dirty="0"/>
            <a:t>.</a:t>
          </a:r>
        </a:p>
      </dsp:txBody>
      <dsp:txXfrm>
        <a:off x="1033484" y="1325921"/>
        <a:ext cx="1613075" cy="1612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0E652-9F4C-440A-86DA-53E0AC80E685}" type="datetimeFigureOut">
              <a:rPr lang="en-NZ" smtClean="0"/>
              <a:t>5/12/2018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C262F-C980-4D06-997B-7955C82C557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16996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979A03-B1FB-4053-936F-CD4330903CA1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N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767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68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5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57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9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816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92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8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247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34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2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95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42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02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12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63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4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5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53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6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B2EFCD-06D3-8C49-9D0A-61473DB70583}" type="datetimeFigureOut">
              <a:rPr lang="en-US" smtClean="0"/>
              <a:t>12/5/2018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88290-739E-7B44-A3A8-EDEDCF88A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7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33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67800" y="5594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9088290-739E-7B44-A3A8-EDEDCF88A3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81057"/>
            <a:ext cx="12192000" cy="57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243" y="6400208"/>
            <a:ext cx="2071757" cy="355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67930"/>
            <a:ext cx="2438400" cy="22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877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Rounded MT Bold" charset="0"/>
          <a:ea typeface="Arial Rounded MT Bold" charset="0"/>
          <a:cs typeface="Arial Rounded MT Bold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33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67800" y="5594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9088290-739E-7B44-A3A8-EDEDCF88A3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81057"/>
            <a:ext cx="12192000" cy="5769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243" y="6400208"/>
            <a:ext cx="2071757" cy="355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467930"/>
            <a:ext cx="2438400" cy="22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3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Rounded MT Bold" charset="0"/>
          <a:ea typeface="Arial Rounded MT Bold" charset="0"/>
          <a:cs typeface="Arial Rounded MT Bold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Arial Rounded MT Bold" charset="0"/>
          <a:cs typeface="Arial Rounded MT Bold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hyperlink" Target="https://www.businessnz.org.nz/__data/assets/pdf_file/0009/128547/Wellness-in-the-Workplace-Survey-2017.pdf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9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06"/>
          <a:stretch/>
        </p:blipFill>
        <p:spPr>
          <a:xfrm>
            <a:off x="4286802" y="0"/>
            <a:ext cx="7905198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71" y="5629729"/>
            <a:ext cx="3403600" cy="584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29" y="566057"/>
            <a:ext cx="5727700" cy="25717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4C453F5-9C29-48D6-8899-D7ECF5F2831B}"/>
              </a:ext>
            </a:extLst>
          </p:cNvPr>
          <p:cNvSpPr/>
          <p:nvPr/>
        </p:nvSpPr>
        <p:spPr>
          <a:xfrm>
            <a:off x="638629" y="304946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sz="4000" b="1" dirty="0">
                <a:solidFill>
                  <a:schemeClr val="bg1"/>
                </a:solidFill>
              </a:rPr>
              <a:t>Minimising and managing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workplace stress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617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5AADB-C4C6-44D6-96AA-02D185BAB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Tank on empty?</a:t>
            </a:r>
            <a:endParaRPr lang="en-NZ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7F08220-1E2E-4D78-A0B7-6932CC901A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71062"/>
            <a:ext cx="8233107" cy="41338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9FC7621-5B2B-4A2D-AA55-B4A639547E27}"/>
              </a:ext>
            </a:extLst>
          </p:cNvPr>
          <p:cNvSpPr/>
          <p:nvPr/>
        </p:nvSpPr>
        <p:spPr>
          <a:xfrm>
            <a:off x="9164120" y="3296588"/>
            <a:ext cx="28217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b="1" dirty="0">
                <a:solidFill>
                  <a:srgbClr val="85B3B3"/>
                </a:solidFill>
                <a:latin typeface="ArialRoundedMTPro-ExtraBold"/>
              </a:rPr>
              <a:t>Activity</a:t>
            </a:r>
          </a:p>
          <a:p>
            <a:r>
              <a:rPr lang="en-US" b="1" dirty="0">
                <a:solidFill>
                  <a:srgbClr val="000000"/>
                </a:solidFill>
                <a:latin typeface="Calibri-Bold"/>
              </a:rPr>
              <a:t>What does stress look like for me? </a:t>
            </a:r>
          </a:p>
          <a:p>
            <a:endParaRPr lang="en-US" b="1" dirty="0">
              <a:solidFill>
                <a:srgbClr val="000000"/>
              </a:solidFill>
              <a:latin typeface="Calibri-Bold"/>
            </a:endParaRPr>
          </a:p>
          <a:p>
            <a:r>
              <a:rPr lang="en-US" b="1" dirty="0">
                <a:solidFill>
                  <a:srgbClr val="000000"/>
                </a:solidFill>
                <a:latin typeface="Calibri-Bold"/>
              </a:rPr>
              <a:t>How do my thoughts, moods or </a:t>
            </a:r>
            <a:r>
              <a:rPr lang="en-US" b="1" dirty="0" err="1">
                <a:solidFill>
                  <a:srgbClr val="000000"/>
                </a:solidFill>
                <a:latin typeface="Calibri-Bold"/>
              </a:rPr>
              <a:t>behaviours</a:t>
            </a:r>
            <a:r>
              <a:rPr lang="en-US" b="1" dirty="0">
                <a:solidFill>
                  <a:srgbClr val="000000"/>
                </a:solidFill>
                <a:latin typeface="Calibri-Bold"/>
              </a:rPr>
              <a:t> change when I’m </a:t>
            </a:r>
            <a:r>
              <a:rPr lang="en-NZ" b="1" dirty="0">
                <a:solidFill>
                  <a:srgbClr val="000000"/>
                </a:solidFill>
                <a:latin typeface="Calibri-Bold"/>
              </a:rPr>
              <a:t>stressed or not coping?</a:t>
            </a:r>
            <a:endParaRPr lang="en-NZ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622755-9C50-4955-A519-79B29CC24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0151" y="1471062"/>
            <a:ext cx="2825717" cy="176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827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96BF0-91C0-43EC-AE0D-7F2B1376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Fuel in, fuel out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2AAFD-C1BE-4D27-8995-75664168D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6224" y="2055812"/>
            <a:ext cx="7267575" cy="3604791"/>
          </a:xfrm>
        </p:spPr>
        <p:txBody>
          <a:bodyPr/>
          <a:lstStyle/>
          <a:p>
            <a:r>
              <a:rPr lang="en-US" dirty="0"/>
              <a:t>We all face multiple demands on our time and energy</a:t>
            </a:r>
          </a:p>
          <a:p>
            <a:r>
              <a:rPr lang="en-US" dirty="0"/>
              <a:t>Keeping track of how full our wellbeing tank is allows us to manage these demands and have space for enjoyment</a:t>
            </a:r>
          </a:p>
          <a:p>
            <a:r>
              <a:rPr lang="en-US" dirty="0" err="1"/>
              <a:t>Recognising</a:t>
            </a:r>
            <a:r>
              <a:rPr lang="en-US" dirty="0"/>
              <a:t> what is happening that empties our tank and what fills it can help us manage our journeys</a:t>
            </a:r>
            <a:endParaRPr lang="en-NZ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FE484-9ACE-4676-A21D-B1D6B0D58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791283"/>
            <a:ext cx="3248025" cy="4133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94B43D-FE62-4DAC-9BDF-F631D9DD1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200" y="0"/>
            <a:ext cx="19008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27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872BE-5ABB-423D-9406-F83916E87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Checking your fuel tank level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69C91-D773-4A5D-A377-5CC34E65C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NZ" sz="3500" b="1" dirty="0">
                <a:solidFill>
                  <a:srgbClr val="85B3B3"/>
                </a:solidFill>
                <a:latin typeface="ArialRoundedMTPro-ExtraBold"/>
              </a:rPr>
              <a:t>Activity</a:t>
            </a:r>
            <a:r>
              <a:rPr lang="en-NZ" b="1" dirty="0">
                <a:solidFill>
                  <a:srgbClr val="85B3B3"/>
                </a:solidFill>
                <a:latin typeface="ArialRoundedMTPro-ExtraBold"/>
              </a:rPr>
              <a:t> </a:t>
            </a:r>
          </a:p>
          <a:p>
            <a:pPr marL="0" indent="0">
              <a:buNone/>
            </a:pPr>
            <a:r>
              <a:rPr lang="en-NZ" dirty="0"/>
              <a:t>Look at the frameworks </a:t>
            </a:r>
            <a:r>
              <a:rPr lang="en-US" dirty="0"/>
              <a:t>highlighting the different aspects of life we all experience. Consider which ones impact your life, topping up or draining your tank.</a:t>
            </a:r>
          </a:p>
          <a:p>
            <a:pPr marL="0" indent="0">
              <a:buNone/>
            </a:pPr>
            <a:endParaRPr lang="en-NZ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Think about the last week – what things happened and what things did you do?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Note down what was fuel in and what was fuel out.</a:t>
            </a:r>
          </a:p>
          <a:p>
            <a:pPr marL="514350" indent="-514350">
              <a:buFont typeface="+mj-lt"/>
              <a:buAutoNum type="arabicPeriod"/>
            </a:pPr>
            <a:endParaRPr lang="en-US" b="1" dirty="0">
              <a:solidFill>
                <a:srgbClr val="85B3B3"/>
              </a:solidFill>
              <a:latin typeface="ArialRoundedMTPro-ExtraBold"/>
            </a:endParaRPr>
          </a:p>
          <a:p>
            <a:pPr marL="0" indent="0">
              <a:buNone/>
            </a:pPr>
            <a:r>
              <a:rPr lang="en-US" dirty="0"/>
              <a:t>Have you got more going out then coming in?</a:t>
            </a:r>
          </a:p>
          <a:p>
            <a:pPr marL="0" indent="0">
              <a:buNone/>
            </a:pPr>
            <a:r>
              <a:rPr lang="en-US" dirty="0"/>
              <a:t>What supports can you call on to help top you up and reduce emptying your tank?</a:t>
            </a:r>
            <a:endParaRPr lang="en-NZ" b="1" dirty="0">
              <a:solidFill>
                <a:srgbClr val="85B3B3"/>
              </a:solidFill>
              <a:latin typeface="ArialRoundedMTPro-ExtraBold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DFBDCB-E61E-4C5C-B856-D92623928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1200" y="0"/>
            <a:ext cx="19008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87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7F6FF1B-6595-4BA4-8E72-E8474B258D45}"/>
              </a:ext>
            </a:extLst>
          </p:cNvPr>
          <p:cNvSpPr/>
          <p:nvPr/>
        </p:nvSpPr>
        <p:spPr>
          <a:xfrm>
            <a:off x="5780501" y="3676261"/>
            <a:ext cx="6013393" cy="2157345"/>
          </a:xfrm>
          <a:prstGeom prst="roundRect">
            <a:avLst/>
          </a:prstGeom>
          <a:solidFill>
            <a:srgbClr val="1641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1ECCA0D-6CB7-4DFA-B597-ACF2D4C27F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00792" y="0"/>
            <a:ext cx="1191208" cy="74450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95AFA1-38FE-4F07-8F53-0342406E9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295"/>
            <a:ext cx="5711722" cy="535531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A14E6A-34B6-42D6-AF01-EF11405AFAAB}"/>
              </a:ext>
            </a:extLst>
          </p:cNvPr>
          <p:cNvSpPr/>
          <p:nvPr/>
        </p:nvSpPr>
        <p:spPr>
          <a:xfrm>
            <a:off x="5780501" y="478294"/>
            <a:ext cx="613392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b="1" dirty="0">
                <a:solidFill>
                  <a:srgbClr val="85B3B3"/>
                </a:solidFill>
                <a:latin typeface="ArialRoundedMTPro-ExtraBold"/>
              </a:rPr>
              <a:t>Activity</a:t>
            </a:r>
          </a:p>
          <a:p>
            <a:r>
              <a:rPr lang="en-US" dirty="0"/>
              <a:t>Thinking about how works can impact wellbeing, consider how your workplace can: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Aim to prevent workplace stress or </a:t>
            </a:r>
            <a:r>
              <a:rPr lang="en-US" dirty="0" err="1"/>
              <a:t>minimise</a:t>
            </a:r>
            <a:r>
              <a:rPr lang="en-US" dirty="0"/>
              <a:t> the impact through </a:t>
            </a:r>
            <a:r>
              <a:rPr lang="en-US" b="1" dirty="0"/>
              <a:t>creating a psychologically </a:t>
            </a:r>
            <a:r>
              <a:rPr lang="en-NZ" b="1" dirty="0"/>
              <a:t>healthy and safe environment</a:t>
            </a:r>
            <a:r>
              <a:rPr lang="en-NZ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Have </a:t>
            </a:r>
            <a:r>
              <a:rPr lang="en-US" b="1" dirty="0"/>
              <a:t>systems to support </a:t>
            </a:r>
            <a:r>
              <a:rPr lang="en-US" dirty="0"/>
              <a:t>staff who have been impacted by stress.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opportunities for staff to </a:t>
            </a:r>
            <a:r>
              <a:rPr lang="en-US" b="1" dirty="0"/>
              <a:t>strengthen their skills and resiliency.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Identify how you can strengthen the parts of work that </a:t>
            </a:r>
            <a:r>
              <a:rPr lang="en-US" dirty="0" err="1">
                <a:solidFill>
                  <a:schemeClr val="bg1"/>
                </a:solidFill>
              </a:rPr>
              <a:t>energise</a:t>
            </a:r>
            <a:r>
              <a:rPr lang="en-US" dirty="0">
                <a:solidFill>
                  <a:schemeClr val="bg1"/>
                </a:solidFill>
              </a:rPr>
              <a:t> and fuel up your staff.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Identify how you can eliminate, isolate or </a:t>
            </a:r>
            <a:r>
              <a:rPr lang="en-US" dirty="0" err="1">
                <a:solidFill>
                  <a:schemeClr val="bg1"/>
                </a:solidFill>
              </a:rPr>
              <a:t>minimise</a:t>
            </a:r>
            <a:r>
              <a:rPr lang="en-US" dirty="0">
                <a:solidFill>
                  <a:schemeClr val="bg1"/>
                </a:solidFill>
              </a:rPr>
              <a:t> the parts of work that drain energy and </a:t>
            </a:r>
            <a:r>
              <a:rPr lang="en-NZ" dirty="0">
                <a:solidFill>
                  <a:schemeClr val="bg1"/>
                </a:solidFill>
              </a:rPr>
              <a:t>empty your people’s tanks.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Think about what supports and services at work and in the community could help.</a:t>
            </a: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12513-22D4-431C-AA94-142B16A48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Finding balance: </a:t>
            </a:r>
            <a:br>
              <a:rPr lang="en-US" b="1" dirty="0"/>
            </a:br>
            <a:r>
              <a:rPr lang="en-US" b="1" dirty="0" err="1"/>
              <a:t>Te</a:t>
            </a:r>
            <a:r>
              <a:rPr lang="en-US" b="1" dirty="0"/>
              <a:t> </a:t>
            </a:r>
            <a:r>
              <a:rPr lang="en-US" b="1" dirty="0" err="1"/>
              <a:t>Whare</a:t>
            </a:r>
            <a:r>
              <a:rPr lang="en-US" b="1" dirty="0"/>
              <a:t> Tapa </a:t>
            </a:r>
            <a:r>
              <a:rPr lang="en-US" b="1" dirty="0" err="1"/>
              <a:t>Whā</a:t>
            </a:r>
            <a:endParaRPr lang="en-NZ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67E6BF-066F-4060-BAD3-D0DA9177B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3396" y="2109999"/>
            <a:ext cx="4879911" cy="35651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b="1" dirty="0">
                <a:solidFill>
                  <a:srgbClr val="85B3B3"/>
                </a:solidFill>
                <a:latin typeface="ArialRoundedMTPro-ExtraBold"/>
              </a:rPr>
              <a:t>Activity</a:t>
            </a:r>
          </a:p>
          <a:p>
            <a:pPr marL="0" indent="0">
              <a:buNone/>
            </a:pPr>
            <a:r>
              <a:rPr lang="en-US" sz="2600" dirty="0"/>
              <a:t>We can understand our wellbeing in terms of the balance between different parts of our lives.</a:t>
            </a:r>
          </a:p>
          <a:p>
            <a:pPr marL="0" indent="0">
              <a:buNone/>
            </a:pPr>
            <a:endParaRPr lang="en-US" sz="2600" b="1" dirty="0">
              <a:solidFill>
                <a:srgbClr val="85B3B3"/>
              </a:solidFill>
              <a:latin typeface="ArialRoundedMTPro-ExtraBold"/>
            </a:endParaRPr>
          </a:p>
          <a:p>
            <a:pPr marL="0" indent="0">
              <a:buNone/>
            </a:pPr>
            <a:r>
              <a:rPr lang="en-US" sz="2600" dirty="0"/>
              <a:t>Using the finding balance worksheets consider each area and what you are doing to keep the walls strong.</a:t>
            </a:r>
            <a:endParaRPr lang="en-NZ" sz="2600" dirty="0"/>
          </a:p>
          <a:p>
            <a:endParaRPr lang="en-NZ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F0B818-E661-4CFF-A8A6-DCB026A24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09999"/>
            <a:ext cx="5581725" cy="35651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D4EFBD-450F-46ED-A837-1634004AE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200" y="0"/>
            <a:ext cx="19008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18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D882202-AB58-445A-A50C-B684946011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73" t="37570" r="4205" b="36222"/>
          <a:stretch/>
        </p:blipFill>
        <p:spPr>
          <a:xfrm>
            <a:off x="361271" y="241728"/>
            <a:ext cx="9351896" cy="13745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870398-7071-4041-A80D-126EE06238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21" t="2671" r="12248" b="6565"/>
          <a:stretch/>
        </p:blipFill>
        <p:spPr>
          <a:xfrm>
            <a:off x="361270" y="1941770"/>
            <a:ext cx="4863873" cy="1239969"/>
          </a:xfrm>
          <a:prstGeom prst="round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62100C-13B5-45E9-A2E7-2BDA338954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2" t="6744" r="20795" b="6744"/>
          <a:stretch/>
        </p:blipFill>
        <p:spPr>
          <a:xfrm>
            <a:off x="6634065" y="1863501"/>
            <a:ext cx="4254759" cy="1150288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267C18A-5D8E-4560-9A9F-292A9FBC51C4}"/>
              </a:ext>
            </a:extLst>
          </p:cNvPr>
          <p:cNvSpPr/>
          <p:nvPr/>
        </p:nvSpPr>
        <p:spPr>
          <a:xfrm>
            <a:off x="6416838" y="3429000"/>
            <a:ext cx="5563668" cy="2534472"/>
          </a:xfrm>
          <a:prstGeom prst="roundRect">
            <a:avLst/>
          </a:prstGeom>
          <a:solidFill>
            <a:srgbClr val="1641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Often</a:t>
            </a:r>
            <a:r>
              <a:rPr lang="en-NZ" dirty="0"/>
              <a:t> a </a:t>
            </a:r>
            <a:r>
              <a:rPr lang="en-US" dirty="0"/>
              <a:t>combination of both acceptance and change strategies are needed to resolve stress.</a:t>
            </a:r>
          </a:p>
          <a:p>
            <a:endParaRPr lang="en-US" dirty="0"/>
          </a:p>
          <a:p>
            <a:r>
              <a:rPr lang="en-US" dirty="0"/>
              <a:t>This worksheet will help you/your team come up with strategies to help accept and/or change situations that are causing stress and provides a simple </a:t>
            </a:r>
            <a:r>
              <a:rPr lang="en-NZ" dirty="0"/>
              <a:t>problem-solving template</a:t>
            </a:r>
          </a:p>
          <a:p>
            <a:endParaRPr lang="en-NZ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A35653D-8FD7-47B3-A699-4E6A608FF403}"/>
              </a:ext>
            </a:extLst>
          </p:cNvPr>
          <p:cNvSpPr/>
          <p:nvPr/>
        </p:nvSpPr>
        <p:spPr>
          <a:xfrm>
            <a:off x="211494" y="3429000"/>
            <a:ext cx="5563668" cy="2534472"/>
          </a:xfrm>
          <a:prstGeom prst="roundRect">
            <a:avLst/>
          </a:prstGeom>
          <a:solidFill>
            <a:srgbClr val="1641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Identifying what we find challenging about situations and how we think, feel and react helps us identify what we need to work on to reduce the stress of each situation. </a:t>
            </a:r>
          </a:p>
          <a:p>
            <a:endParaRPr lang="en-US" dirty="0"/>
          </a:p>
          <a:p>
            <a:r>
              <a:rPr lang="en-US" dirty="0"/>
              <a:t>This worksheet will help you identify challenges, how you currently manage these situations, and how you respond </a:t>
            </a:r>
            <a:r>
              <a:rPr lang="en-NZ" dirty="0"/>
              <a:t>(thoughts, feelings and actions).</a:t>
            </a:r>
          </a:p>
        </p:txBody>
      </p:sp>
    </p:spTree>
    <p:extLst>
      <p:ext uri="{BB962C8B-B14F-4D97-AF65-F5344CB8AC3E}">
        <p14:creationId xmlns:p14="http://schemas.microsoft.com/office/powerpoint/2010/main" val="2604062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DF0D7-C000-4889-9F8A-E712B52AC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Working backwards to a solution</a:t>
            </a:r>
            <a:endParaRPr lang="en-NZ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6D5A26-6F6D-4BA6-AF77-7337D834C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1200" y="0"/>
            <a:ext cx="1900800" cy="1188000"/>
          </a:xfrm>
          <a:prstGeom prst="rect">
            <a:avLst/>
          </a:prstGeom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CC68D94A-C1E9-41E7-AF34-E7BD5D5B6E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8850059"/>
              </p:ext>
            </p:extLst>
          </p:nvPr>
        </p:nvGraphicFramePr>
        <p:xfrm>
          <a:off x="104561" y="1296955"/>
          <a:ext cx="10677992" cy="4264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4713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41C18-49DC-4C50-BB3E-0008A6774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Switching on your </a:t>
            </a:r>
            <a:br>
              <a:rPr lang="en-US" b="1" dirty="0"/>
            </a:br>
            <a:r>
              <a:rPr lang="en-US" b="1" dirty="0"/>
              <a:t>relaxation response</a:t>
            </a:r>
            <a:endParaRPr lang="en-NZ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DC35EB-648A-425F-9B36-8424083C92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91200" y="0"/>
            <a:ext cx="1900800" cy="1188000"/>
          </a:xfr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D47433A5-7BFB-4584-8A68-A7BE05135C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31" t="72613" r="86188" b="7060"/>
          <a:stretch/>
        </p:blipFill>
        <p:spPr>
          <a:xfrm>
            <a:off x="10990369" y="675069"/>
            <a:ext cx="502461" cy="475356"/>
          </a:xfrm>
          <a:prstGeom prst="ellipse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9A3FB0-4D09-4083-9F3A-B051A5DAFFB2}"/>
              </a:ext>
            </a:extLst>
          </p:cNvPr>
          <p:cNvSpPr/>
          <p:nvPr/>
        </p:nvSpPr>
        <p:spPr>
          <a:xfrm>
            <a:off x="653143" y="1978279"/>
            <a:ext cx="10700657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Relax | </a:t>
            </a:r>
            <a:r>
              <a:rPr lang="en-US" dirty="0" err="1"/>
              <a:t>Whakatā</a:t>
            </a:r>
            <a:r>
              <a:rPr lang="en-US" dirty="0"/>
              <a:t> is one of the </a:t>
            </a:r>
            <a:r>
              <a:rPr lang="en-US" b="1" dirty="0">
                <a:solidFill>
                  <a:srgbClr val="0563C2"/>
                </a:solidFill>
                <a:latin typeface="Calibri-Bold"/>
              </a:rPr>
              <a:t>Three </a:t>
            </a:r>
            <a:r>
              <a:rPr lang="en-US" b="1" dirty="0" err="1">
                <a:solidFill>
                  <a:srgbClr val="0563C2"/>
                </a:solidFill>
                <a:latin typeface="Calibri-Bold"/>
              </a:rPr>
              <a:t>Rs</a:t>
            </a:r>
            <a:r>
              <a:rPr lang="en-US" b="1" dirty="0">
                <a:solidFill>
                  <a:srgbClr val="0563C2"/>
                </a:solidFill>
                <a:latin typeface="Calibri-Bold"/>
              </a:rPr>
              <a:t> </a:t>
            </a:r>
            <a:r>
              <a:rPr lang="en-US" dirty="0"/>
              <a:t>that allow you to reduce things that trigger your stress response. Turning on our relaxation response puts a brake on the physical changes in our body, produced by the </a:t>
            </a:r>
            <a:r>
              <a:rPr lang="en-US" b="1" dirty="0">
                <a:solidFill>
                  <a:srgbClr val="0563C2"/>
                </a:solidFill>
                <a:latin typeface="Calibri-Bold"/>
              </a:rPr>
              <a:t>stress response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/>
              <a:t>Switching on your relaxation response helps focus your mind on thoughts or actions that feel good – interrupting stressful thoughts and feelings. This worksheet introduces breathing and muscle techniques that have been shown to be particularly helpful for relaxation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b="1" dirty="0"/>
              <a:t>Basic deep breathing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b="1" dirty="0"/>
              <a:t>Guided breathing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400" b="1" dirty="0"/>
              <a:t>Progressive muscle relaxation</a:t>
            </a:r>
          </a:p>
          <a:p>
            <a:endParaRPr lang="en-US" sz="2400" b="1" dirty="0"/>
          </a:p>
          <a:p>
            <a:r>
              <a:rPr lang="en-NZ" sz="2400" b="1" dirty="0">
                <a:solidFill>
                  <a:srgbClr val="85B3B3"/>
                </a:solidFill>
                <a:latin typeface="ArialRoundedMTPro-ExtraBold"/>
              </a:rPr>
              <a:t>Activity – </a:t>
            </a:r>
            <a:r>
              <a:rPr lang="en-US" dirty="0"/>
              <a:t>choose one of the three activities and follow the instruction to relax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745731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7F83AD5-4A9F-4C2A-B175-AC95BB9997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670" y="494522"/>
            <a:ext cx="9800336" cy="5129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97A55F-AA69-4F4E-A460-DF52CFFA5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200" y="-23843"/>
            <a:ext cx="19008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86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3B2A8-D1CB-40CC-8EEC-77CF51B6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8311"/>
            <a:ext cx="10515600" cy="1325563"/>
          </a:xfrm>
        </p:spPr>
        <p:txBody>
          <a:bodyPr/>
          <a:lstStyle/>
          <a:p>
            <a:r>
              <a:rPr lang="en-NZ" b="1" dirty="0"/>
              <a:t>Getting help and advice</a:t>
            </a:r>
            <a:endParaRPr lang="en-NZ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AE0F8A1-CFDC-4FA2-8996-CB2BB87435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91200" y="0"/>
            <a:ext cx="1900800" cy="11880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59F6CD7-C00C-433F-9071-1171090E036F}"/>
              </a:ext>
            </a:extLst>
          </p:cNvPr>
          <p:cNvSpPr/>
          <p:nvPr/>
        </p:nvSpPr>
        <p:spPr>
          <a:xfrm>
            <a:off x="838200" y="1449365"/>
            <a:ext cx="10515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There are a range of other resources to support mental wellbeing in the workplace and help people and workplaces </a:t>
            </a:r>
            <a:r>
              <a:rPr lang="en-US" dirty="0" err="1">
                <a:latin typeface="Calibri" panose="020F0502020204030204" pitchFamily="34" charset="0"/>
              </a:rPr>
              <a:t>minimise</a:t>
            </a:r>
            <a:r>
              <a:rPr lang="en-US" dirty="0">
                <a:latin typeface="Calibri" panose="020F0502020204030204" pitchFamily="34" charset="0"/>
              </a:rPr>
              <a:t> and manage stress. This fact sheet highlights where you can access further support for yourself or your people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b="1" dirty="0"/>
              <a:t>Workplace support and resources</a:t>
            </a:r>
            <a:endParaRPr lang="en-US" dirty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Support to refuel your tank | </a:t>
            </a:r>
            <a:r>
              <a:rPr lang="en-US" b="1" dirty="0" err="1"/>
              <a:t>Whakatipu</a:t>
            </a:r>
            <a:r>
              <a:rPr lang="en-US" b="1" dirty="0"/>
              <a:t> </a:t>
            </a:r>
            <a:r>
              <a:rPr lang="en-US" b="1" dirty="0" err="1"/>
              <a:t>ake</a:t>
            </a:r>
            <a:r>
              <a:rPr lang="en-US" b="1" dirty="0"/>
              <a:t> </a:t>
            </a:r>
            <a:r>
              <a:rPr lang="en-US" b="1" dirty="0" err="1"/>
              <a:t>noa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Support to resolve causes of stress | </a:t>
            </a:r>
            <a:r>
              <a:rPr lang="en-US" b="1" dirty="0" err="1"/>
              <a:t>Whakatika</a:t>
            </a:r>
            <a:r>
              <a:rPr lang="en-US" b="1" dirty="0"/>
              <a:t> </a:t>
            </a:r>
            <a:r>
              <a:rPr lang="en-US" b="1" dirty="0" err="1"/>
              <a:t>ngā</a:t>
            </a:r>
            <a:r>
              <a:rPr lang="en-US" b="1" dirty="0"/>
              <a:t> </a:t>
            </a:r>
            <a:r>
              <a:rPr lang="en-US" b="1" dirty="0" err="1"/>
              <a:t>raruraru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Support to switch on the relaxation response | </a:t>
            </a:r>
            <a:r>
              <a:rPr lang="en-US" b="1" dirty="0" err="1"/>
              <a:t>Whakatā</a:t>
            </a:r>
            <a:r>
              <a:rPr lang="en-US" b="1" dirty="0"/>
              <a:t> </a:t>
            </a:r>
            <a:r>
              <a:rPr lang="en-US" b="1" dirty="0" err="1"/>
              <a:t>tō</a:t>
            </a:r>
            <a:r>
              <a:rPr lang="en-US" b="1" dirty="0"/>
              <a:t> </a:t>
            </a:r>
            <a:r>
              <a:rPr lang="en-US" b="1" dirty="0" err="1"/>
              <a:t>waiora</a:t>
            </a:r>
            <a:endParaRPr lang="en-US" b="1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</a:t>
            </a:r>
            <a:r>
              <a:rPr lang="en-NZ" b="1" dirty="0"/>
              <a:t>hone support</a:t>
            </a:r>
          </a:p>
          <a:p>
            <a:endParaRPr lang="en-NZ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Directories to find local services</a:t>
            </a:r>
            <a:endParaRPr lang="en-NZ" dirty="0"/>
          </a:p>
        </p:txBody>
      </p:sp>
      <p:pic>
        <p:nvPicPr>
          <p:cNvPr id="7" name="7BC39FB4-7F9D-4026-8591-F566F77AE676" descr="E94555FF-427C-4410-944F-F5B095C1A8D3">
            <a:extLst>
              <a:ext uri="{FF2B5EF4-FFF2-40B4-BE49-F238E27FC236}">
                <a16:creationId xmlns:a16="http://schemas.microsoft.com/office/drawing/2014/main" id="{14C981FD-C48A-4D38-940F-9E9A488A0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51" y="4100981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F2666FB-7EB1-47A3-A143-4DE7BFA55DB8" descr="2E8F221F-4D81-4240-A6C7-F92697676B18">
            <a:extLst>
              <a:ext uri="{FF2B5EF4-FFF2-40B4-BE49-F238E27FC236}">
                <a16:creationId xmlns:a16="http://schemas.microsoft.com/office/drawing/2014/main" id="{C79407AD-8DD7-4152-85A3-68DED4BC0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51" y="3560981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CAC30CB-BE59-4E6C-83AF-FA87EE284671" descr="B4167163-0D29-4279-8126-05856D02B342">
            <a:extLst>
              <a:ext uri="{FF2B5EF4-FFF2-40B4-BE49-F238E27FC236}">
                <a16:creationId xmlns:a16="http://schemas.microsoft.com/office/drawing/2014/main" id="{810731B4-B4B3-470A-8B6A-1B7CA21E0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51" y="3006778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2158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>
            <a:extLst>
              <a:ext uri="{FF2B5EF4-FFF2-40B4-BE49-F238E27FC236}">
                <a16:creationId xmlns:a16="http://schemas.microsoft.com/office/drawing/2014/main" id="{FFD87ACA-73A1-4923-9EFE-250B779AA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755" y="466531"/>
            <a:ext cx="10328974" cy="51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bg1"/>
                </a:solidFill>
              </a:rPr>
              <a:t>Stress</a:t>
            </a:r>
            <a:r>
              <a:rPr lang="en-US" sz="3600" dirty="0"/>
              <a:t> is up a net     		        across businesses</a:t>
            </a:r>
            <a:r>
              <a:rPr lang="en-US" sz="3600" baseline="30000" dirty="0"/>
              <a:t>1</a:t>
            </a:r>
            <a:r>
              <a:rPr lang="en-US" sz="3600" dirty="0"/>
              <a:t> </a:t>
            </a:r>
            <a:endParaRPr lang="en-NZ" sz="3600" dirty="0"/>
          </a:p>
          <a:p>
            <a:pPr marL="0" indent="0">
              <a:buNone/>
            </a:pPr>
            <a:endParaRPr lang="en-NZ" sz="3600" dirty="0"/>
          </a:p>
          <a:p>
            <a:pPr marL="0" indent="0">
              <a:buNone/>
            </a:pPr>
            <a:r>
              <a:rPr lang="en-NZ" sz="4800" b="1" dirty="0">
                <a:solidFill>
                  <a:schemeClr val="bg1"/>
                </a:solidFill>
              </a:rPr>
              <a:t>       </a:t>
            </a:r>
            <a:r>
              <a:rPr lang="en-NZ" sz="3600" b="1" dirty="0">
                <a:solidFill>
                  <a:schemeClr val="bg1"/>
                </a:solidFill>
              </a:rPr>
              <a:t>25% </a:t>
            </a:r>
            <a:r>
              <a:rPr lang="en-NZ" sz="3600" dirty="0"/>
              <a:t>of people experience </a:t>
            </a:r>
            <a:r>
              <a:rPr lang="en-US" sz="3600" b="1" dirty="0">
                <a:solidFill>
                  <a:schemeClr val="bg1"/>
                </a:solidFill>
              </a:rPr>
              <a:t>high levels of stress </a:t>
            </a:r>
          </a:p>
          <a:p>
            <a:pPr marL="0" indent="0">
              <a:buNone/>
            </a:pPr>
            <a:r>
              <a:rPr lang="en-US" sz="3600" dirty="0"/>
              <a:t>in </a:t>
            </a:r>
            <a:r>
              <a:rPr lang="en-NZ" sz="3600" dirty="0"/>
              <a:t>their current job</a:t>
            </a:r>
            <a:r>
              <a:rPr lang="en-US" sz="3600" baseline="30000" dirty="0"/>
              <a:t>2 </a:t>
            </a:r>
          </a:p>
          <a:p>
            <a:pPr marL="0" indent="0">
              <a:buNone/>
            </a:pPr>
            <a:endParaRPr lang="en-US" sz="3600" baseline="30000" dirty="0"/>
          </a:p>
          <a:p>
            <a:pPr marL="0" indent="0">
              <a:buNone/>
            </a:pPr>
            <a:r>
              <a:rPr lang="en-US" sz="3600" b="1" dirty="0">
                <a:solidFill>
                  <a:schemeClr val="bg1"/>
                </a:solidFill>
              </a:rPr>
              <a:t>1 in 5 </a:t>
            </a:r>
            <a:r>
              <a:rPr lang="en-US" sz="3600" dirty="0"/>
              <a:t>of this group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NZ" sz="3600" dirty="0"/>
              <a:t>say they will definitely </a:t>
            </a:r>
            <a:r>
              <a:rPr lang="en-NZ" sz="3600" b="1" dirty="0">
                <a:solidFill>
                  <a:schemeClr val="bg1"/>
                </a:solidFill>
              </a:rPr>
              <a:t>leave</a:t>
            </a:r>
            <a:r>
              <a:rPr lang="en-NZ" sz="3600" dirty="0"/>
              <a:t> their employer </a:t>
            </a:r>
            <a:r>
              <a:rPr lang="en-US" sz="3600" dirty="0"/>
              <a:t>within the next 12 months</a:t>
            </a:r>
            <a:r>
              <a:rPr lang="en-US" sz="3600" baseline="30000" dirty="0"/>
              <a:t>2</a:t>
            </a:r>
            <a:endParaRPr lang="en-US" sz="3600" dirty="0"/>
          </a:p>
          <a:p>
            <a:pPr marL="0" indent="0">
              <a:buNone/>
            </a:pPr>
            <a:endParaRPr lang="en-US" dirty="0"/>
          </a:p>
          <a:p>
            <a:endParaRPr lang="en-NZ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E8DBAF0-BC2E-44ED-B546-E20CD255E68F}"/>
              </a:ext>
            </a:extLst>
          </p:cNvPr>
          <p:cNvGrpSpPr/>
          <p:nvPr/>
        </p:nvGrpSpPr>
        <p:grpSpPr>
          <a:xfrm>
            <a:off x="4230987" y="350467"/>
            <a:ext cx="2107035" cy="783193"/>
            <a:chOff x="1963025" y="1531412"/>
            <a:chExt cx="2107035" cy="78319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80CE66-B80C-472F-8A4C-542BEC14BC6D}"/>
                </a:ext>
              </a:extLst>
            </p:cNvPr>
            <p:cNvSpPr txBox="1"/>
            <p:nvPr/>
          </p:nvSpPr>
          <p:spPr>
            <a:xfrm>
              <a:off x="1963025" y="1531412"/>
              <a:ext cx="2107035" cy="783193"/>
            </a:xfrm>
            <a:prstGeom prst="roundRect">
              <a:avLst/>
            </a:prstGeom>
            <a:solidFill>
              <a:srgbClr val="16417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</a:rPr>
                <a:t>  22.9%</a:t>
              </a:r>
              <a:endParaRPr lang="en-NZ" sz="4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2396FB36-1A78-4418-92C0-7864021E7C21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1930408" y="1904345"/>
              <a:ext cx="624562" cy="2"/>
            </a:xfrm>
            <a:prstGeom prst="bentConnector3">
              <a:avLst>
                <a:gd name="adj1" fmla="val 50000"/>
              </a:avLst>
            </a:prstGeom>
            <a:ln w="57150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6942FAD2-D6B0-4A63-B608-ED4AD98881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1836261"/>
              </p:ext>
            </p:extLst>
          </p:nvPr>
        </p:nvGraphicFramePr>
        <p:xfrm>
          <a:off x="615820" y="1567541"/>
          <a:ext cx="1504679" cy="1003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5A80D98F-16A8-49C7-82A1-C53C3267FF52}"/>
              </a:ext>
            </a:extLst>
          </p:cNvPr>
          <p:cNvSpPr txBox="1"/>
          <p:nvPr/>
        </p:nvSpPr>
        <p:spPr>
          <a:xfrm>
            <a:off x="8487866" y="4151881"/>
            <a:ext cx="1935756" cy="783193"/>
          </a:xfrm>
          <a:prstGeom prst="roundRect">
            <a:avLst/>
          </a:prstGeom>
          <a:solidFill>
            <a:srgbClr val="16417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 </a:t>
            </a:r>
            <a:endParaRPr lang="en-NZ" sz="4000" b="1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6384DB8-0CD1-419C-A7DF-4BE031657C8C}"/>
              </a:ext>
            </a:extLst>
          </p:cNvPr>
          <p:cNvGrpSpPr/>
          <p:nvPr/>
        </p:nvGrpSpPr>
        <p:grpSpPr>
          <a:xfrm>
            <a:off x="8433106" y="4139785"/>
            <a:ext cx="2347523" cy="783193"/>
            <a:chOff x="5788800" y="2671800"/>
            <a:chExt cx="2740800" cy="914400"/>
          </a:xfrm>
          <a:solidFill>
            <a:schemeClr val="bg1"/>
          </a:solidFill>
        </p:grpSpPr>
        <p:pic>
          <p:nvPicPr>
            <p:cNvPr id="19" name="Graphic 18" descr="Man">
              <a:extLst>
                <a:ext uri="{FF2B5EF4-FFF2-40B4-BE49-F238E27FC236}">
                  <a16:creationId xmlns:a16="http://schemas.microsoft.com/office/drawing/2014/main" id="{52D3DCF5-093F-4E10-9E6B-CEDC29C657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788800" y="2671800"/>
              <a:ext cx="914400" cy="914400"/>
            </a:xfrm>
            <a:prstGeom prst="rect">
              <a:avLst/>
            </a:prstGeom>
          </p:spPr>
        </p:pic>
        <p:pic>
          <p:nvPicPr>
            <p:cNvPr id="21" name="Graphic 20" descr="Woman">
              <a:extLst>
                <a:ext uri="{FF2B5EF4-FFF2-40B4-BE49-F238E27FC236}">
                  <a16:creationId xmlns:a16="http://schemas.microsoft.com/office/drawing/2014/main" id="{7FE79112-EB25-414C-B037-E651256E7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246000" y="2671800"/>
              <a:ext cx="914400" cy="914400"/>
            </a:xfrm>
            <a:prstGeom prst="rect">
              <a:avLst/>
            </a:prstGeom>
          </p:spPr>
        </p:pic>
        <p:pic>
          <p:nvPicPr>
            <p:cNvPr id="23" name="Graphic 22" descr="Walk">
              <a:extLst>
                <a:ext uri="{FF2B5EF4-FFF2-40B4-BE49-F238E27FC236}">
                  <a16:creationId xmlns:a16="http://schemas.microsoft.com/office/drawing/2014/main" id="{D306ECC1-A479-43BF-8D5B-3E27D621E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615200" y="2671800"/>
              <a:ext cx="914400" cy="914400"/>
            </a:xfrm>
            <a:prstGeom prst="rect">
              <a:avLst/>
            </a:prstGeom>
          </p:spPr>
        </p:pic>
        <p:pic>
          <p:nvPicPr>
            <p:cNvPr id="24" name="Graphic 23" descr="Man">
              <a:extLst>
                <a:ext uri="{FF2B5EF4-FFF2-40B4-BE49-F238E27FC236}">
                  <a16:creationId xmlns:a16="http://schemas.microsoft.com/office/drawing/2014/main" id="{00F99392-0BB2-4934-A363-E98F3066B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700800" y="2671800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Woman">
              <a:extLst>
                <a:ext uri="{FF2B5EF4-FFF2-40B4-BE49-F238E27FC236}">
                  <a16:creationId xmlns:a16="http://schemas.microsoft.com/office/drawing/2014/main" id="{1B17E619-CDB7-4BE3-9873-1B38EEA3F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158000" y="2671800"/>
              <a:ext cx="914400" cy="914400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D3B7F22-9CAE-4062-AF7E-CA6B5C0F7255}"/>
              </a:ext>
            </a:extLst>
          </p:cNvPr>
          <p:cNvSpPr/>
          <p:nvPr/>
        </p:nvSpPr>
        <p:spPr>
          <a:xfrm>
            <a:off x="149290" y="5845031"/>
            <a:ext cx="12232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1. </a:t>
            </a:r>
            <a:r>
              <a:rPr lang="en-US" sz="1100" dirty="0" err="1"/>
              <a:t>BusinessNZ</a:t>
            </a:r>
            <a:r>
              <a:rPr lang="en-US" sz="1100" dirty="0"/>
              <a:t>., &amp; Southern Cross. (2017). Wellness in the workplace 2017. Retrieved from </a:t>
            </a:r>
            <a:r>
              <a:rPr lang="en-US" sz="1100" dirty="0">
                <a:hlinkClick r:id="rId13"/>
              </a:rPr>
              <a:t>https://www.businessnz.org.nz/__data/assets/pdf_file/0009/128547/Wellness-in-the-</a:t>
            </a:r>
            <a:r>
              <a:rPr lang="en-NZ" sz="1100" dirty="0">
                <a:hlinkClick r:id="rId13"/>
              </a:rPr>
              <a:t>Workplace-Survey-2017.pdf</a:t>
            </a:r>
            <a:r>
              <a:rPr lang="en-NZ" sz="1100" dirty="0"/>
              <a:t> </a:t>
            </a:r>
          </a:p>
          <a:p>
            <a:r>
              <a:rPr lang="en-US" sz="1100" dirty="0"/>
              <a:t>2. </a:t>
            </a:r>
            <a:r>
              <a:rPr lang="en-US" sz="1100" dirty="0" err="1"/>
              <a:t>SuperFriend</a:t>
            </a:r>
            <a:r>
              <a:rPr lang="en-US" sz="1100" dirty="0"/>
              <a:t>. Indicators of a Thriving Workplace Survey. </a:t>
            </a:r>
            <a:r>
              <a:rPr lang="en-NZ" sz="1100" dirty="0"/>
              <a:t>Melbourne: </a:t>
            </a:r>
            <a:r>
              <a:rPr lang="en-NZ" sz="1100" dirty="0" err="1"/>
              <a:t>SuperFriend</a:t>
            </a:r>
            <a:r>
              <a:rPr lang="en-NZ" sz="1100" dirty="0"/>
              <a:t>; 2018.</a:t>
            </a:r>
          </a:p>
        </p:txBody>
      </p:sp>
    </p:spTree>
    <p:extLst>
      <p:ext uri="{BB962C8B-B14F-4D97-AF65-F5344CB8AC3E}">
        <p14:creationId xmlns:p14="http://schemas.microsoft.com/office/powerpoint/2010/main" val="1060143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8ACA6D4-8175-4271-B497-AE971663E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739" y="349858"/>
            <a:ext cx="4305901" cy="57253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F2C1E23-7B77-409F-8B95-1AB9096DE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431" y="1602569"/>
            <a:ext cx="1237595" cy="40176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11D856-A3AA-44EB-B98B-8731AFFF3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7920" y="349858"/>
            <a:ext cx="4496427" cy="13717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8DE65E9-0B30-491E-BA8E-0E8AE3CD56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6974" y="1808861"/>
            <a:ext cx="4496427" cy="137179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FC3702-3B2D-4290-BA77-F622AAEBAE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6974" y="3267865"/>
            <a:ext cx="4534533" cy="137179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2721F5D-FA12-4EBB-B8F3-8F1B882768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7922" y="4726869"/>
            <a:ext cx="4496427" cy="137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71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71" y="5629729"/>
            <a:ext cx="3403600" cy="584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29" y="566057"/>
            <a:ext cx="5727700" cy="25717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88"/>
          <a:stretch/>
        </p:blipFill>
        <p:spPr>
          <a:xfrm>
            <a:off x="5350329" y="0"/>
            <a:ext cx="6841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20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preventing employers from taking action?</a:t>
            </a:r>
          </a:p>
        </p:txBody>
      </p:sp>
      <p:pic>
        <p:nvPicPr>
          <p:cNvPr id="6" name="Graphic 5" descr="Clock">
            <a:extLst>
              <a:ext uri="{FF2B5EF4-FFF2-40B4-BE49-F238E27FC236}">
                <a16:creationId xmlns:a16="http://schemas.microsoft.com/office/drawing/2014/main" id="{10FA3F7D-418F-4B0E-A36E-37DC2A2F3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1893" y="1916360"/>
            <a:ext cx="914400" cy="914400"/>
          </a:xfrm>
          <a:prstGeom prst="rect">
            <a:avLst/>
          </a:prstGeom>
        </p:spPr>
      </p:pic>
      <p:pic>
        <p:nvPicPr>
          <p:cNvPr id="12" name="Graphic 11" descr="Theatre">
            <a:extLst>
              <a:ext uri="{FF2B5EF4-FFF2-40B4-BE49-F238E27FC236}">
                <a16:creationId xmlns:a16="http://schemas.microsoft.com/office/drawing/2014/main" id="{3AC35FF4-7FFC-41AF-8844-35A3724330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4961" y="4666114"/>
            <a:ext cx="914400" cy="914400"/>
          </a:xfrm>
          <a:prstGeom prst="rect">
            <a:avLst/>
          </a:prstGeom>
        </p:spPr>
      </p:pic>
      <p:pic>
        <p:nvPicPr>
          <p:cNvPr id="14" name="Graphic 13" descr="Lecturer">
            <a:extLst>
              <a:ext uri="{FF2B5EF4-FFF2-40B4-BE49-F238E27FC236}">
                <a16:creationId xmlns:a16="http://schemas.microsoft.com/office/drawing/2014/main" id="{A92A93C3-8239-4899-A04D-DFBF4DC4F3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80791" y="3491866"/>
            <a:ext cx="646894" cy="646894"/>
          </a:xfrm>
          <a:prstGeom prst="rect">
            <a:avLst/>
          </a:prstGeom>
        </p:spPr>
      </p:pic>
      <p:pic>
        <p:nvPicPr>
          <p:cNvPr id="22" name="Graphic 21" descr="Blackboard">
            <a:extLst>
              <a:ext uri="{FF2B5EF4-FFF2-40B4-BE49-F238E27FC236}">
                <a16:creationId xmlns:a16="http://schemas.microsoft.com/office/drawing/2014/main" id="{A64ABEB0-C268-4557-A410-ABFD5B2638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95960" y="3358113"/>
            <a:ext cx="646894" cy="646894"/>
          </a:xfrm>
          <a:prstGeom prst="rect">
            <a:avLst/>
          </a:prstGeom>
        </p:spPr>
      </p:pic>
      <p:pic>
        <p:nvPicPr>
          <p:cNvPr id="24" name="Graphic 23" descr="Help">
            <a:extLst>
              <a:ext uri="{FF2B5EF4-FFF2-40B4-BE49-F238E27FC236}">
                <a16:creationId xmlns:a16="http://schemas.microsoft.com/office/drawing/2014/main" id="{A08D641E-F7FE-44F5-876E-9E68394DCFB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52462" y="4754611"/>
            <a:ext cx="465591" cy="46559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6938A92-8AD3-4621-8D69-B9924EA573AF}"/>
              </a:ext>
            </a:extLst>
          </p:cNvPr>
          <p:cNvSpPr txBox="1"/>
          <p:nvPr/>
        </p:nvSpPr>
        <p:spPr>
          <a:xfrm>
            <a:off x="2388637" y="1987420"/>
            <a:ext cx="8136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33% say a lack of time and everyone is too busy </a:t>
            </a:r>
            <a:endParaRPr lang="en-NZ" sz="3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8F9324-22C5-477E-9156-0D84D20414FF}"/>
              </a:ext>
            </a:extLst>
          </p:cNvPr>
          <p:cNvSpPr txBox="1"/>
          <p:nvPr/>
        </p:nvSpPr>
        <p:spPr>
          <a:xfrm>
            <a:off x="2388637" y="3284562"/>
            <a:ext cx="8509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30% say managers lack skills and training to address mental health and wellbeing issues</a:t>
            </a:r>
            <a:endParaRPr lang="en-NZ" sz="3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46A45DB-1727-4FC2-B141-58981630F0B4}"/>
              </a:ext>
            </a:extLst>
          </p:cNvPr>
          <p:cNvSpPr txBox="1"/>
          <p:nvPr/>
        </p:nvSpPr>
        <p:spPr>
          <a:xfrm>
            <a:off x="2528228" y="4619975"/>
            <a:ext cx="8825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25% say a lack of understanding around mental health and wellbeing issues</a:t>
            </a:r>
            <a:endParaRPr lang="en-NZ" sz="3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D700CC-82B8-470F-92D1-DB6ACFBC2524}"/>
              </a:ext>
            </a:extLst>
          </p:cNvPr>
          <p:cNvSpPr/>
          <p:nvPr/>
        </p:nvSpPr>
        <p:spPr>
          <a:xfrm>
            <a:off x="326472" y="5992000"/>
            <a:ext cx="103235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SuperFriend</a:t>
            </a:r>
            <a:r>
              <a:rPr lang="en-US" sz="1200" dirty="0"/>
              <a:t>. Indicators of a Thriving Workplace Survey. </a:t>
            </a:r>
            <a:r>
              <a:rPr lang="en-NZ" sz="1200" dirty="0"/>
              <a:t>Melbourne: </a:t>
            </a:r>
            <a:r>
              <a:rPr lang="en-NZ" sz="1200" dirty="0" err="1"/>
              <a:t>SuperFriend</a:t>
            </a:r>
            <a:r>
              <a:rPr lang="en-NZ" sz="1200" dirty="0"/>
              <a:t>; 2018.</a:t>
            </a:r>
          </a:p>
        </p:txBody>
      </p:sp>
    </p:spTree>
    <p:extLst>
      <p:ext uri="{BB962C8B-B14F-4D97-AF65-F5344CB8AC3E}">
        <p14:creationId xmlns:p14="http://schemas.microsoft.com/office/powerpoint/2010/main" val="4941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0955A-3293-4DFA-ACBB-F39A5324F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resource will help you</a:t>
            </a:r>
            <a:endParaRPr lang="en-NZ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4758025-B63F-43E4-A1DC-867491BCB1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188"/>
          <a:stretch/>
        </p:blipFill>
        <p:spPr>
          <a:xfrm>
            <a:off x="495544" y="2187332"/>
            <a:ext cx="11200911" cy="24833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3F5EBB-8111-456A-98BA-0C95AA664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200" y="-23843"/>
            <a:ext cx="19008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57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FCE1C-8D29-4647-BDC1-C932247C6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the resource covers</a:t>
            </a:r>
            <a:endParaRPr lang="en-NZ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0603D2-E4ED-4AFC-9C81-8F79A5706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771" y="1690688"/>
            <a:ext cx="11588457" cy="34061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4F6285-69CD-402E-ACB8-B2506B7EB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200" y="-23843"/>
            <a:ext cx="1900800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35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D80EE-1AA9-45AB-909C-46A5FB56A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Stress and productivity at work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C1C94-56D2-4F36-9A69-BBF62742F8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895099"/>
            <a:ext cx="10515600" cy="5103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err="1"/>
              <a:t>Karmakar</a:t>
            </a:r>
            <a:r>
              <a:rPr lang="en-US" sz="1200" dirty="0"/>
              <a:t>, R. (2017). Guidelines for stress management. </a:t>
            </a:r>
            <a:r>
              <a:rPr lang="en-US" sz="1200" i="1" dirty="0"/>
              <a:t>Psychology and Behavioral Science </a:t>
            </a:r>
            <a:r>
              <a:rPr lang="fr-FR" sz="1200" i="1" dirty="0"/>
              <a:t>International Journal, </a:t>
            </a:r>
            <a:r>
              <a:rPr lang="fr-FR" sz="1200" dirty="0"/>
              <a:t>3(2): 555607. DOI: 10.19080/PBSIJ.2017.03.555607.</a:t>
            </a:r>
            <a:endParaRPr lang="en-NZ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FE01FA-B0BD-4373-934D-EA4E4095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325" y="2083156"/>
            <a:ext cx="6991350" cy="34194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021B58-E6D5-4E9D-9E46-472F6AEEB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1665" y="0"/>
            <a:ext cx="1900335" cy="118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73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D80EE-1AA9-45AB-909C-46A5FB56A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Signs for stress at work</a:t>
            </a:r>
            <a:endParaRPr lang="en-NZ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21B58-E6D5-4E9D-9E46-472F6AEEB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1665" y="0"/>
            <a:ext cx="1900335" cy="118770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2BAE0D1-6DE9-4754-813D-7F8652E27EBA}"/>
              </a:ext>
            </a:extLst>
          </p:cNvPr>
          <p:cNvGrpSpPr/>
          <p:nvPr/>
        </p:nvGrpSpPr>
        <p:grpSpPr>
          <a:xfrm>
            <a:off x="2851192" y="1690688"/>
            <a:ext cx="6489615" cy="4259779"/>
            <a:chOff x="2146333" y="1552833"/>
            <a:chExt cx="6489615" cy="425977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76A2250-EC2B-4024-B70D-0907BA0160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3700" b="52826"/>
            <a:stretch/>
          </p:blipFill>
          <p:spPr>
            <a:xfrm>
              <a:off x="2146333" y="1552833"/>
              <a:ext cx="1936675" cy="1980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081BCBB-7A07-4B5C-8952-879091D129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471" r="38229" b="52826"/>
            <a:stretch/>
          </p:blipFill>
          <p:spPr>
            <a:xfrm>
              <a:off x="4422803" y="1552833"/>
              <a:ext cx="1936675" cy="198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1C30AF6-6893-4C74-B18E-54F6CEB2C3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3700" b="52826"/>
            <a:stretch/>
          </p:blipFill>
          <p:spPr>
            <a:xfrm>
              <a:off x="6699273" y="1552833"/>
              <a:ext cx="1936675" cy="1980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788B474-AD2E-4DE8-B21D-2A3FA86B0F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2826" r="73700"/>
            <a:stretch/>
          </p:blipFill>
          <p:spPr>
            <a:xfrm>
              <a:off x="2146333" y="3832612"/>
              <a:ext cx="1936675" cy="198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E6DF8AC-45F2-4025-A155-7BBE679209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850" t="51032" r="36850" b="1794"/>
            <a:stretch/>
          </p:blipFill>
          <p:spPr>
            <a:xfrm>
              <a:off x="4422803" y="3832612"/>
              <a:ext cx="1936675" cy="198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07D2ACE-7D82-4EAD-AA7B-70BAA1A65D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3700" t="52152" b="674"/>
            <a:stretch/>
          </p:blipFill>
          <p:spPr>
            <a:xfrm>
              <a:off x="6699273" y="3832612"/>
              <a:ext cx="1936675" cy="19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9644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B5624-E054-4CFA-B315-F613202A8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Understanding the </a:t>
            </a:r>
            <a:br>
              <a:rPr lang="en-NZ" b="1" dirty="0"/>
            </a:br>
            <a:r>
              <a:rPr lang="en-NZ" b="1" dirty="0"/>
              <a:t>stress response</a:t>
            </a:r>
            <a:endParaRPr lang="en-NZ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C295B59F-C3A6-46B7-9FA7-C8BB8C275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1666" y="0"/>
            <a:ext cx="1900334" cy="118770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A015E84-78EA-475E-97F8-EB713C27F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Stress is normal. It is our bodies’ response to help us prepare for </a:t>
            </a:r>
            <a:r>
              <a:rPr lang="en-NZ" dirty="0"/>
              <a:t>challenges</a:t>
            </a:r>
          </a:p>
          <a:p>
            <a:r>
              <a:rPr lang="en-US" dirty="0"/>
              <a:t>In today’s world we face many situations that can trigger our stress response</a:t>
            </a:r>
          </a:p>
          <a:p>
            <a:r>
              <a:rPr lang="en-US" dirty="0"/>
              <a:t>We need to make sure we turn off and recover</a:t>
            </a:r>
          </a:p>
          <a:p>
            <a:r>
              <a:rPr lang="en-US" dirty="0"/>
              <a:t>Too much stress can be harmful</a:t>
            </a:r>
          </a:p>
          <a:p>
            <a:r>
              <a:rPr lang="en-US" dirty="0"/>
              <a:t>In small doses, experiencing stress can help us to perform</a:t>
            </a:r>
          </a:p>
          <a:p>
            <a:r>
              <a:rPr lang="en-US" dirty="0"/>
              <a:t>Workplace processes and systems can support </a:t>
            </a:r>
            <a:r>
              <a:rPr lang="en-US" dirty="0" err="1"/>
              <a:t>minimising</a:t>
            </a:r>
            <a:r>
              <a:rPr lang="en-US" dirty="0"/>
              <a:t>, managing and recovering from </a:t>
            </a:r>
            <a:r>
              <a:rPr lang="en-NZ" dirty="0"/>
              <a:t>stress</a:t>
            </a:r>
          </a:p>
        </p:txBody>
      </p:sp>
    </p:spTree>
    <p:extLst>
      <p:ext uri="{BB962C8B-B14F-4D97-AF65-F5344CB8AC3E}">
        <p14:creationId xmlns:p14="http://schemas.microsoft.com/office/powerpoint/2010/main" val="4022934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EF295-C1A4-43D8-9D22-9D729B978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Reducing the impact of stress</a:t>
            </a:r>
            <a:br>
              <a:rPr lang="en-US" b="1" dirty="0"/>
            </a:br>
            <a:r>
              <a:rPr lang="en-NZ" b="1" dirty="0"/>
              <a:t>– The Three </a:t>
            </a:r>
            <a:r>
              <a:rPr lang="en-NZ" b="1" dirty="0" err="1"/>
              <a:t>Rs</a:t>
            </a:r>
            <a:endParaRPr lang="en-NZ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64078B0-2B84-446F-B920-7177BC00C0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91666" y="0"/>
            <a:ext cx="1900334" cy="1187709"/>
          </a:xfr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EE17F26-6058-4B03-BCA7-EC18AF1BF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622" y="1690688"/>
            <a:ext cx="7898755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orking Well 1">
      <a:dk1>
        <a:srgbClr val="164170"/>
      </a:dk1>
      <a:lt1>
        <a:srgbClr val="FFFFFF"/>
      </a:lt1>
      <a:dk2>
        <a:srgbClr val="44546A"/>
      </a:dk2>
      <a:lt2>
        <a:srgbClr val="E7E6E6"/>
      </a:lt2>
      <a:accent1>
        <a:srgbClr val="B8E1DA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rking Well presentation" id="{B785AE75-EF28-5E42-9868-387D273240F5}" vid="{8B42CE9D-0420-E347-80C8-1149E93F80E4}"/>
    </a:ext>
  </a:extLst>
</a:theme>
</file>

<file path=ppt/theme/theme2.xml><?xml version="1.0" encoding="utf-8"?>
<a:theme xmlns:a="http://schemas.openxmlformats.org/drawingml/2006/main" name="1_Office Theme">
  <a:themeElements>
    <a:clrScheme name="Working Well 1">
      <a:dk1>
        <a:srgbClr val="164170"/>
      </a:dk1>
      <a:lt1>
        <a:srgbClr val="FFFFFF"/>
      </a:lt1>
      <a:dk2>
        <a:srgbClr val="44546A"/>
      </a:dk2>
      <a:lt2>
        <a:srgbClr val="E7E6E6"/>
      </a:lt2>
      <a:accent1>
        <a:srgbClr val="B8E1DA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rking Well presentation" id="{F0A2DE68-B483-4A82-8519-7375E52AC1CA}" vid="{51E7374D-9337-4882-BE92-8BBF930ADE5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Working Well presentation (003)</Template>
  <TotalTime>3111</TotalTime>
  <Words>966</Words>
  <Application>Microsoft Office PowerPoint</Application>
  <PresentationFormat>Widescreen</PresentationFormat>
  <Paragraphs>99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Arial Rounded MT Bold</vt:lpstr>
      <vt:lpstr>ArialRoundedMTPro-ExtraBold</vt:lpstr>
      <vt:lpstr>Calibri</vt:lpstr>
      <vt:lpstr>Calibri-Bold</vt:lpstr>
      <vt:lpstr>Office Theme</vt:lpstr>
      <vt:lpstr>1_Office Theme</vt:lpstr>
      <vt:lpstr>PowerPoint Presentation</vt:lpstr>
      <vt:lpstr>PowerPoint Presentation</vt:lpstr>
      <vt:lpstr>What is preventing employers from taking action?</vt:lpstr>
      <vt:lpstr>This resource will help you</vt:lpstr>
      <vt:lpstr>What the resource covers</vt:lpstr>
      <vt:lpstr>Stress and productivity at work</vt:lpstr>
      <vt:lpstr>Signs for stress at work</vt:lpstr>
      <vt:lpstr>Understanding the  stress response</vt:lpstr>
      <vt:lpstr>Reducing the impact of stress – The Three Rs</vt:lpstr>
      <vt:lpstr>Tank on empty?</vt:lpstr>
      <vt:lpstr>Fuel in, fuel out</vt:lpstr>
      <vt:lpstr>Checking your fuel tank level</vt:lpstr>
      <vt:lpstr>PowerPoint Presentation</vt:lpstr>
      <vt:lpstr>Finding balance:  Te Whare Tapa Whā</vt:lpstr>
      <vt:lpstr>PowerPoint Presentation</vt:lpstr>
      <vt:lpstr>Working backwards to a solution</vt:lpstr>
      <vt:lpstr>Switching on your  relaxation response</vt:lpstr>
      <vt:lpstr>PowerPoint Presentation</vt:lpstr>
      <vt:lpstr>Getting help and advice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Yasmin Standfield</dc:creator>
  <cp:lastModifiedBy>Yasmin Standfield</cp:lastModifiedBy>
  <cp:revision>30</cp:revision>
  <dcterms:created xsi:type="dcterms:W3CDTF">2018-05-29T23:34:31Z</dcterms:created>
  <dcterms:modified xsi:type="dcterms:W3CDTF">2018-12-05T01:22:33Z</dcterms:modified>
</cp:coreProperties>
</file>